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Default Extension="sldx" ContentType="application/vnd.openxmlformats-officedocument.presentationml.slide"/>
  <Override PartName="/ppt/diagrams/layout11.xml" ContentType="application/vnd.openxmlformats-officedocument.drawingml.diagramLayout+xml"/>
  <Override PartName="/ppt/diagrams/drawing10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vml" ContentType="application/vnd.openxmlformats-officedocument.vmlDrawing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6"/>
  </p:notesMasterIdLst>
  <p:sldIdLst>
    <p:sldId id="256" r:id="rId2"/>
    <p:sldId id="259" r:id="rId3"/>
    <p:sldId id="261" r:id="rId4"/>
    <p:sldId id="281" r:id="rId5"/>
    <p:sldId id="303" r:id="rId6"/>
    <p:sldId id="304" r:id="rId7"/>
    <p:sldId id="283" r:id="rId8"/>
    <p:sldId id="282" r:id="rId9"/>
    <p:sldId id="284" r:id="rId10"/>
    <p:sldId id="287" r:id="rId11"/>
    <p:sldId id="285" r:id="rId12"/>
    <p:sldId id="288" r:id="rId13"/>
    <p:sldId id="286" r:id="rId14"/>
    <p:sldId id="289" r:id="rId15"/>
    <p:sldId id="290" r:id="rId16"/>
    <p:sldId id="291" r:id="rId17"/>
    <p:sldId id="292" r:id="rId18"/>
    <p:sldId id="294" r:id="rId19"/>
    <p:sldId id="296" r:id="rId20"/>
    <p:sldId id="297" r:id="rId21"/>
    <p:sldId id="300" r:id="rId22"/>
    <p:sldId id="301" r:id="rId23"/>
    <p:sldId id="302" r:id="rId24"/>
    <p:sldId id="26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7094"/>
    <a:srgbClr val="FFFFCC"/>
    <a:srgbClr val="DEDCDA"/>
    <a:srgbClr val="EBEAE9"/>
    <a:srgbClr val="EFEEED"/>
    <a:srgbClr val="DFDEDD"/>
    <a:srgbClr val="FFFFF3"/>
    <a:srgbClr val="990033"/>
  </p:clrMru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3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6B4371-347F-4A62-88A1-5F027DEEBFCB}" type="doc">
      <dgm:prSet loTypeId="urn:microsoft.com/office/officeart/2005/8/layout/process1" loCatId="process" qsTypeId="urn:microsoft.com/office/officeart/2005/8/quickstyle/3d3" qsCatId="3D" csTypeId="urn:microsoft.com/office/officeart/2005/8/colors/accent0_3" csCatId="mainScheme" phldr="1"/>
      <dgm:spPr/>
    </dgm:pt>
    <dgm:pt modelId="{60B2885F-D0A6-4941-85EF-6D893D91E2E4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Подготовительный этап</a:t>
          </a:r>
        </a:p>
        <a:p>
          <a:r>
            <a:rPr lang="ru-RU" sz="1600" dirty="0" smtClean="0">
              <a:latin typeface="Arial" pitchFamily="34" charset="0"/>
              <a:cs typeface="Arial" pitchFamily="34" charset="0"/>
            </a:rPr>
            <a:t>(декабрь 2010 г. – </a:t>
          </a:r>
        </a:p>
        <a:p>
          <a:r>
            <a:rPr lang="ru-RU" sz="1600" dirty="0" smtClean="0">
              <a:latin typeface="Arial" pitchFamily="34" charset="0"/>
              <a:cs typeface="Arial" pitchFamily="34" charset="0"/>
            </a:rPr>
            <a:t>март 2012 г.)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AE362DB-AADD-433E-922D-392DFB126B42}" type="parTrans" cxnId="{FB51A9C0-92E9-4A86-8EBA-F1EB66E5AD85}">
      <dgm:prSet/>
      <dgm:spPr/>
      <dgm:t>
        <a:bodyPr/>
        <a:lstStyle/>
        <a:p>
          <a:endParaRPr lang="ru-RU"/>
        </a:p>
      </dgm:t>
    </dgm:pt>
    <dgm:pt modelId="{F869FDDC-21A1-4C20-87EF-8AA4B09CA484}" type="sibTrans" cxnId="{FB51A9C0-92E9-4A86-8EBA-F1EB66E5AD85}">
      <dgm:prSet/>
      <dgm:spPr/>
      <dgm:t>
        <a:bodyPr/>
        <a:lstStyle/>
        <a:p>
          <a:endParaRPr lang="ru-RU"/>
        </a:p>
      </dgm:t>
    </dgm:pt>
    <dgm:pt modelId="{EAF1FBF5-CA9F-4744-84D2-72E32206A9CE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Проведение наблюдения</a:t>
          </a:r>
        </a:p>
        <a:p>
          <a:r>
            <a:rPr lang="ru-RU" sz="1600" dirty="0" smtClean="0">
              <a:latin typeface="Arial" pitchFamily="34" charset="0"/>
              <a:cs typeface="Arial" pitchFamily="34" charset="0"/>
            </a:rPr>
            <a:t>(апрель – май</a:t>
          </a:r>
        </a:p>
        <a:p>
          <a:r>
            <a:rPr lang="ru-RU" sz="1600" dirty="0" smtClean="0">
              <a:latin typeface="Arial" pitchFamily="34" charset="0"/>
              <a:cs typeface="Arial" pitchFamily="34" charset="0"/>
            </a:rPr>
            <a:t> 2012 г.)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D236B8BB-6C54-4BD6-98B4-E3ECF62E9831}" type="parTrans" cxnId="{51A3D749-03EC-4D25-BB77-EF1D70091461}">
      <dgm:prSet/>
      <dgm:spPr/>
      <dgm:t>
        <a:bodyPr/>
        <a:lstStyle/>
        <a:p>
          <a:endParaRPr lang="ru-RU"/>
        </a:p>
      </dgm:t>
    </dgm:pt>
    <dgm:pt modelId="{43068D7A-E0AA-437B-8015-7B5BC837AEC6}" type="sibTrans" cxnId="{51A3D749-03EC-4D25-BB77-EF1D70091461}">
      <dgm:prSet/>
      <dgm:spPr/>
      <dgm:t>
        <a:bodyPr/>
        <a:lstStyle/>
        <a:p>
          <a:endParaRPr lang="ru-RU"/>
        </a:p>
      </dgm:t>
    </dgm:pt>
    <dgm:pt modelId="{6357AA22-9EC9-45A6-8A3D-071AAF01A366}">
      <dgm:prSet phldrT="[Текст]" custT="1"/>
      <dgm:spPr/>
      <dgm:t>
        <a:bodyPr/>
        <a:lstStyle/>
        <a:p>
          <a:r>
            <a:rPr lang="ru-RU" sz="1800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Автоматизированная обработка полученных сведений</a:t>
          </a:r>
        </a:p>
        <a:p>
          <a:r>
            <a:rPr lang="ru-RU" sz="1600" b="0" u="none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(июнь – октябрь 2012 г.)</a:t>
          </a:r>
        </a:p>
      </dgm:t>
    </dgm:pt>
    <dgm:pt modelId="{DA798951-35EB-4877-95F3-00E8AC82AFB6}" type="parTrans" cxnId="{15AECFC3-F8A5-4F5B-9C47-A4E2054E76F3}">
      <dgm:prSet/>
      <dgm:spPr/>
      <dgm:t>
        <a:bodyPr/>
        <a:lstStyle/>
        <a:p>
          <a:endParaRPr lang="ru-RU"/>
        </a:p>
      </dgm:t>
    </dgm:pt>
    <dgm:pt modelId="{83165F56-C164-4A7D-BC5C-D62B6401D4E2}" type="sibTrans" cxnId="{15AECFC3-F8A5-4F5B-9C47-A4E2054E76F3}">
      <dgm:prSet/>
      <dgm:spPr/>
      <dgm:t>
        <a:bodyPr/>
        <a:lstStyle/>
        <a:p>
          <a:endParaRPr lang="ru-RU"/>
        </a:p>
      </dgm:t>
    </dgm:pt>
    <dgm:pt modelId="{28F45083-7C54-4790-BC5C-90D6246D2E17}" type="pres">
      <dgm:prSet presAssocID="{826B4371-347F-4A62-88A1-5F027DEEBFCB}" presName="Name0" presStyleCnt="0">
        <dgm:presLayoutVars>
          <dgm:dir/>
          <dgm:resizeHandles val="exact"/>
        </dgm:presLayoutVars>
      </dgm:prSet>
      <dgm:spPr/>
    </dgm:pt>
    <dgm:pt modelId="{3003C261-422E-4F11-87EF-0C95BD0D49F0}" type="pres">
      <dgm:prSet presAssocID="{60B2885F-D0A6-4941-85EF-6D893D91E2E4}" presName="node" presStyleLbl="node1" presStyleIdx="0" presStyleCnt="3" custScaleX="182524" custScaleY="169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C0CCC-41A0-47AA-A80A-3346B426F99E}" type="pres">
      <dgm:prSet presAssocID="{F869FDDC-21A1-4C20-87EF-8AA4B09CA484}" presName="sibTrans" presStyleLbl="sibTrans2D1" presStyleIdx="0" presStyleCnt="2"/>
      <dgm:spPr/>
      <dgm:t>
        <a:bodyPr/>
        <a:lstStyle/>
        <a:p>
          <a:endParaRPr lang="ru-RU"/>
        </a:p>
      </dgm:t>
    </dgm:pt>
    <dgm:pt modelId="{8D01C363-EB67-45C4-85FB-C91C63424F74}" type="pres">
      <dgm:prSet presAssocID="{F869FDDC-21A1-4C20-87EF-8AA4B09CA484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500A44D8-1DCE-473B-AF8D-C07A75A826F7}" type="pres">
      <dgm:prSet presAssocID="{EAF1FBF5-CA9F-4744-84D2-72E32206A9CE}" presName="node" presStyleLbl="node1" presStyleIdx="1" presStyleCnt="3" custScaleX="150538" custScaleY="169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16263-EA77-4810-AB30-41E09E6ED0E1}" type="pres">
      <dgm:prSet presAssocID="{43068D7A-E0AA-437B-8015-7B5BC837AEC6}" presName="sibTrans" presStyleLbl="sibTrans2D1" presStyleIdx="1" presStyleCnt="2"/>
      <dgm:spPr/>
      <dgm:t>
        <a:bodyPr/>
        <a:lstStyle/>
        <a:p>
          <a:endParaRPr lang="ru-RU"/>
        </a:p>
      </dgm:t>
    </dgm:pt>
    <dgm:pt modelId="{AAB153B0-DB00-4EE0-ABD1-961B975B73DB}" type="pres">
      <dgm:prSet presAssocID="{43068D7A-E0AA-437B-8015-7B5BC837AEC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D7FEBCD3-B894-4CD8-B861-0F9EC9A0F54F}" type="pres">
      <dgm:prSet presAssocID="{6357AA22-9EC9-45A6-8A3D-071AAF01A366}" presName="node" presStyleLbl="node1" presStyleIdx="2" presStyleCnt="3" custScaleX="197518" custScaleY="169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799CFC-22AB-4BFC-B1C0-AA67653687D1}" type="presOf" srcId="{EAF1FBF5-CA9F-4744-84D2-72E32206A9CE}" destId="{500A44D8-1DCE-473B-AF8D-C07A75A826F7}" srcOrd="0" destOrd="0" presId="urn:microsoft.com/office/officeart/2005/8/layout/process1"/>
    <dgm:cxn modelId="{2C4817BE-1955-4D73-9DC8-3F57D5A339D5}" type="presOf" srcId="{6357AA22-9EC9-45A6-8A3D-071AAF01A366}" destId="{D7FEBCD3-B894-4CD8-B861-0F9EC9A0F54F}" srcOrd="0" destOrd="0" presId="urn:microsoft.com/office/officeart/2005/8/layout/process1"/>
    <dgm:cxn modelId="{51A3D749-03EC-4D25-BB77-EF1D70091461}" srcId="{826B4371-347F-4A62-88A1-5F027DEEBFCB}" destId="{EAF1FBF5-CA9F-4744-84D2-72E32206A9CE}" srcOrd="1" destOrd="0" parTransId="{D236B8BB-6C54-4BD6-98B4-E3ECF62E9831}" sibTransId="{43068D7A-E0AA-437B-8015-7B5BC837AEC6}"/>
    <dgm:cxn modelId="{E250C38D-7886-4524-A65E-17EB8CC0FDC9}" type="presOf" srcId="{60B2885F-D0A6-4941-85EF-6D893D91E2E4}" destId="{3003C261-422E-4F11-87EF-0C95BD0D49F0}" srcOrd="0" destOrd="0" presId="urn:microsoft.com/office/officeart/2005/8/layout/process1"/>
    <dgm:cxn modelId="{7FB3F296-3CDA-4171-A81A-41847DEEAAD8}" type="presOf" srcId="{43068D7A-E0AA-437B-8015-7B5BC837AEC6}" destId="{AAB153B0-DB00-4EE0-ABD1-961B975B73DB}" srcOrd="1" destOrd="0" presId="urn:microsoft.com/office/officeart/2005/8/layout/process1"/>
    <dgm:cxn modelId="{15AECFC3-F8A5-4F5B-9C47-A4E2054E76F3}" srcId="{826B4371-347F-4A62-88A1-5F027DEEBFCB}" destId="{6357AA22-9EC9-45A6-8A3D-071AAF01A366}" srcOrd="2" destOrd="0" parTransId="{DA798951-35EB-4877-95F3-00E8AC82AFB6}" sibTransId="{83165F56-C164-4A7D-BC5C-D62B6401D4E2}"/>
    <dgm:cxn modelId="{4FFA7EA6-A291-4AA4-A361-B2EBB6DFE060}" type="presOf" srcId="{F869FDDC-21A1-4C20-87EF-8AA4B09CA484}" destId="{B00C0CCC-41A0-47AA-A80A-3346B426F99E}" srcOrd="0" destOrd="0" presId="urn:microsoft.com/office/officeart/2005/8/layout/process1"/>
    <dgm:cxn modelId="{1547B407-6204-4118-A163-9C78007B4A83}" type="presOf" srcId="{826B4371-347F-4A62-88A1-5F027DEEBFCB}" destId="{28F45083-7C54-4790-BC5C-90D6246D2E17}" srcOrd="0" destOrd="0" presId="urn:microsoft.com/office/officeart/2005/8/layout/process1"/>
    <dgm:cxn modelId="{83A3C9CD-8CBC-4BD5-88E1-82284FD19138}" type="presOf" srcId="{43068D7A-E0AA-437B-8015-7B5BC837AEC6}" destId="{93516263-EA77-4810-AB30-41E09E6ED0E1}" srcOrd="0" destOrd="0" presId="urn:microsoft.com/office/officeart/2005/8/layout/process1"/>
    <dgm:cxn modelId="{FB51A9C0-92E9-4A86-8EBA-F1EB66E5AD85}" srcId="{826B4371-347F-4A62-88A1-5F027DEEBFCB}" destId="{60B2885F-D0A6-4941-85EF-6D893D91E2E4}" srcOrd="0" destOrd="0" parTransId="{6AE362DB-AADD-433E-922D-392DFB126B42}" sibTransId="{F869FDDC-21A1-4C20-87EF-8AA4B09CA484}"/>
    <dgm:cxn modelId="{F0BD192A-36F6-4ADB-98A6-26C72AD88EBA}" type="presOf" srcId="{F869FDDC-21A1-4C20-87EF-8AA4B09CA484}" destId="{8D01C363-EB67-45C4-85FB-C91C63424F74}" srcOrd="1" destOrd="0" presId="urn:microsoft.com/office/officeart/2005/8/layout/process1"/>
    <dgm:cxn modelId="{FE3546FE-6820-49B7-BD4C-12A293A81700}" type="presParOf" srcId="{28F45083-7C54-4790-BC5C-90D6246D2E17}" destId="{3003C261-422E-4F11-87EF-0C95BD0D49F0}" srcOrd="0" destOrd="0" presId="urn:microsoft.com/office/officeart/2005/8/layout/process1"/>
    <dgm:cxn modelId="{4D562B80-3673-4049-A90E-453EE170F361}" type="presParOf" srcId="{28F45083-7C54-4790-BC5C-90D6246D2E17}" destId="{B00C0CCC-41A0-47AA-A80A-3346B426F99E}" srcOrd="1" destOrd="0" presId="urn:microsoft.com/office/officeart/2005/8/layout/process1"/>
    <dgm:cxn modelId="{298FE5C2-0BD1-4224-BCCD-0DE4F1356962}" type="presParOf" srcId="{B00C0CCC-41A0-47AA-A80A-3346B426F99E}" destId="{8D01C363-EB67-45C4-85FB-C91C63424F74}" srcOrd="0" destOrd="0" presId="urn:microsoft.com/office/officeart/2005/8/layout/process1"/>
    <dgm:cxn modelId="{12F4DD05-74F3-400E-A7CB-E77A49E3CF2F}" type="presParOf" srcId="{28F45083-7C54-4790-BC5C-90D6246D2E17}" destId="{500A44D8-1DCE-473B-AF8D-C07A75A826F7}" srcOrd="2" destOrd="0" presId="urn:microsoft.com/office/officeart/2005/8/layout/process1"/>
    <dgm:cxn modelId="{ACBF3CCF-2AC1-41F7-BA99-3354F1DF927B}" type="presParOf" srcId="{28F45083-7C54-4790-BC5C-90D6246D2E17}" destId="{93516263-EA77-4810-AB30-41E09E6ED0E1}" srcOrd="3" destOrd="0" presId="urn:microsoft.com/office/officeart/2005/8/layout/process1"/>
    <dgm:cxn modelId="{C7884D1E-8E87-47FF-A1F8-BBD3D12F6639}" type="presParOf" srcId="{93516263-EA77-4810-AB30-41E09E6ED0E1}" destId="{AAB153B0-DB00-4EE0-ABD1-961B975B73DB}" srcOrd="0" destOrd="0" presId="urn:microsoft.com/office/officeart/2005/8/layout/process1"/>
    <dgm:cxn modelId="{5331FAAC-2267-4523-AF91-DE7A02F838B5}" type="presParOf" srcId="{28F45083-7C54-4790-BC5C-90D6246D2E17}" destId="{D7FEBCD3-B894-4CD8-B861-0F9EC9A0F54F}" srcOrd="4" destOrd="0" presId="urn:microsoft.com/office/officeart/2005/8/layout/process1"/>
  </dgm:cxnLst>
  <dgm:bg>
    <a:effectLst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BAFD141-6394-463E-97FC-20AF50090D6F}" type="doc">
      <dgm:prSet loTypeId="urn:microsoft.com/office/officeart/2005/8/layout/orgChart1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864B6FA-61A3-445F-B7FB-A6167A1B99B9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pPr marL="180000" algn="ctr" rtl="0">
            <a:lnSpc>
              <a:spcPct val="120000"/>
            </a:lnSpc>
          </a:pPr>
          <a:r>
            <a:rPr lang="ru-RU" sz="1800" b="1" i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Во исполнение решения рабочей группы от 14 декабря 2011 года Территориальным органом Федеральной службы государственной статистики по Красноярскому краю:</a:t>
          </a:r>
          <a:endParaRPr lang="ru-RU" sz="1800" b="1" i="0" baseline="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8C37588-7375-4A61-8619-2CB76DE098CE}" type="parTrans" cxnId="{C3B9B9F5-EC20-41C0-887D-814A1A0EE3AE}">
      <dgm:prSet/>
      <dgm:spPr/>
      <dgm:t>
        <a:bodyPr/>
        <a:lstStyle/>
        <a:p>
          <a:endParaRPr lang="ru-RU"/>
        </a:p>
      </dgm:t>
    </dgm:pt>
    <dgm:pt modelId="{6A14F0C8-F2A7-4566-B5B1-A4FD425BE2F5}" type="sibTrans" cxnId="{C3B9B9F5-EC20-41C0-887D-814A1A0EE3AE}">
      <dgm:prSet/>
      <dgm:spPr/>
      <dgm:t>
        <a:bodyPr/>
        <a:lstStyle/>
        <a:p>
          <a:endParaRPr lang="ru-RU"/>
        </a:p>
      </dgm:t>
    </dgm:pt>
    <dgm:pt modelId="{9B01A058-BD10-4202-893B-51068739ECA3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pPr rtl="0">
            <a:lnSpc>
              <a:spcPct val="120000"/>
            </a:lnSpc>
          </a:pPr>
          <a:r>
            <a:rPr lang="ru-RU" sz="1400" b="1" i="0" u="none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подготовлен и направлен главам городских округов и муниципальных районов пакет документов, необходимый для проведения информационно-разъяснительной работы</a:t>
          </a:r>
          <a:endParaRPr lang="ru-RU" sz="1400" b="1" i="0" u="none" baseline="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A3EDAE8-E033-4538-83A5-99E6B9B43CEB}" type="parTrans" cxnId="{338A64BF-A224-494B-BE0E-1B7487C8D678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0E716EC8-FC8A-4C77-9CEC-5093EC2CA9AB}" type="sibTrans" cxnId="{338A64BF-A224-494B-BE0E-1B7487C8D678}">
      <dgm:prSet/>
      <dgm:spPr/>
      <dgm:t>
        <a:bodyPr/>
        <a:lstStyle/>
        <a:p>
          <a:endParaRPr lang="ru-RU"/>
        </a:p>
      </dgm:t>
    </dgm:pt>
    <dgm:pt modelId="{C4E4DFEF-7234-482D-96D9-2B0B792B1D9F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pPr marL="180000" rtl="0">
            <a:lnSpc>
              <a:spcPct val="120000"/>
            </a:lnSpc>
          </a:pPr>
          <a:r>
            <a:rPr lang="ru-RU" sz="1400" b="1" i="0" u="none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подготовлена информация о проведении федерального статистического наблюдения за затратами на производство и (или) реализацию товаров (работ, услуг) и результатами деятельности хозяйствующих субъектов за 2011 год для </a:t>
          </a:r>
          <a:br>
            <a:rPr lang="ru-RU" sz="1400" b="1" i="0" u="none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400" b="1" i="0" u="none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размещения на сайте министерства экономики и регионального развития Красноярского края </a:t>
          </a:r>
          <a:endParaRPr lang="ru-RU" sz="1400" u="none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9112AAC-F7E9-4809-B3A4-948AD5A5CB17}" type="parTrans" cxnId="{B56C1F1E-310F-48C3-8054-F1B428D5F115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8E2789CC-5E2D-4417-A38C-BA3F767FCC0F}" type="sibTrans" cxnId="{B56C1F1E-310F-48C3-8054-F1B428D5F115}">
      <dgm:prSet/>
      <dgm:spPr/>
      <dgm:t>
        <a:bodyPr/>
        <a:lstStyle/>
        <a:p>
          <a:endParaRPr lang="ru-RU"/>
        </a:p>
      </dgm:t>
    </dgm:pt>
    <dgm:pt modelId="{EA9D62A8-045C-451A-8A81-6BF2FEA0F905}" type="pres">
      <dgm:prSet presAssocID="{6BAFD141-6394-463E-97FC-20AF50090D6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1AAB90-F759-4344-9BF5-45101C9D8FA4}" type="pres">
      <dgm:prSet presAssocID="{D864B6FA-61A3-445F-B7FB-A6167A1B99B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6BC4C06-BC3F-4AD2-ABBA-215A637ADA0A}" type="pres">
      <dgm:prSet presAssocID="{D864B6FA-61A3-445F-B7FB-A6167A1B99B9}" presName="rootComposite1" presStyleCnt="0"/>
      <dgm:spPr/>
      <dgm:t>
        <a:bodyPr/>
        <a:lstStyle/>
        <a:p>
          <a:endParaRPr lang="ru-RU"/>
        </a:p>
      </dgm:t>
    </dgm:pt>
    <dgm:pt modelId="{6D072DF6-EE4B-44C8-B566-86F35AFB9696}" type="pres">
      <dgm:prSet presAssocID="{D864B6FA-61A3-445F-B7FB-A6167A1B99B9}" presName="rootText1" presStyleLbl="node0" presStyleIdx="0" presStyleCnt="1" custScaleX="111817" custScaleY="112950" custLinFactNeighborX="1029" custLinFactNeighborY="3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271722-B1F8-4E4C-9985-8EBE3D5F8EFD}" type="pres">
      <dgm:prSet presAssocID="{D864B6FA-61A3-445F-B7FB-A6167A1B99B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43B2100-3E3E-4A38-AE15-99AA9C93FAEF}" type="pres">
      <dgm:prSet presAssocID="{D864B6FA-61A3-445F-B7FB-A6167A1B99B9}" presName="hierChild2" presStyleCnt="0"/>
      <dgm:spPr/>
      <dgm:t>
        <a:bodyPr/>
        <a:lstStyle/>
        <a:p>
          <a:endParaRPr lang="ru-RU"/>
        </a:p>
      </dgm:t>
    </dgm:pt>
    <dgm:pt modelId="{77EA80EA-CD5C-45DE-A6C0-750BC9E99840}" type="pres">
      <dgm:prSet presAssocID="{FA3EDAE8-E033-4538-83A5-99E6B9B43CEB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C491858-5F09-4E23-8E1C-3E6B2888B184}" type="pres">
      <dgm:prSet presAssocID="{9B01A058-BD10-4202-893B-51068739ECA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42B0629-0606-4DA8-A9F2-1D64AEF8D8C4}" type="pres">
      <dgm:prSet presAssocID="{9B01A058-BD10-4202-893B-51068739ECA3}" presName="rootComposite" presStyleCnt="0"/>
      <dgm:spPr/>
      <dgm:t>
        <a:bodyPr/>
        <a:lstStyle/>
        <a:p>
          <a:endParaRPr lang="ru-RU"/>
        </a:p>
      </dgm:t>
    </dgm:pt>
    <dgm:pt modelId="{8523485E-32F9-4543-A397-341D67FDCBDA}" type="pres">
      <dgm:prSet presAssocID="{9B01A058-BD10-4202-893B-51068739ECA3}" presName="rootText" presStyleLbl="node2" presStyleIdx="0" presStyleCnt="2" custScaleY="144715" custLinFactNeighborX="5700" custLinFactNeighborY="-77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7FD8A3-C4C4-4A60-967E-6C13240F4AB0}" type="pres">
      <dgm:prSet presAssocID="{9B01A058-BD10-4202-893B-51068739ECA3}" presName="rootConnector" presStyleLbl="node2" presStyleIdx="0" presStyleCnt="2"/>
      <dgm:spPr/>
      <dgm:t>
        <a:bodyPr/>
        <a:lstStyle/>
        <a:p>
          <a:endParaRPr lang="ru-RU"/>
        </a:p>
      </dgm:t>
    </dgm:pt>
    <dgm:pt modelId="{6AFAF9FF-F064-496F-BE8C-A67BC3A33A9C}" type="pres">
      <dgm:prSet presAssocID="{9B01A058-BD10-4202-893B-51068739ECA3}" presName="hierChild4" presStyleCnt="0"/>
      <dgm:spPr/>
      <dgm:t>
        <a:bodyPr/>
        <a:lstStyle/>
        <a:p>
          <a:endParaRPr lang="ru-RU"/>
        </a:p>
      </dgm:t>
    </dgm:pt>
    <dgm:pt modelId="{42D61635-0C7C-4FE5-BB98-111B721504CE}" type="pres">
      <dgm:prSet presAssocID="{9B01A058-BD10-4202-893B-51068739ECA3}" presName="hierChild5" presStyleCnt="0"/>
      <dgm:spPr/>
      <dgm:t>
        <a:bodyPr/>
        <a:lstStyle/>
        <a:p>
          <a:endParaRPr lang="ru-RU"/>
        </a:p>
      </dgm:t>
    </dgm:pt>
    <dgm:pt modelId="{91728B9C-F93C-44F5-8DA6-D9279FC3884B}" type="pres">
      <dgm:prSet presAssocID="{89112AAC-F7E9-4809-B3A4-948AD5A5CB1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0CB15BA8-00AE-497D-81D5-94F50F30B059}" type="pres">
      <dgm:prSet presAssocID="{C4E4DFEF-7234-482D-96D9-2B0B792B1D9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2274AB-9031-4817-BE99-F538BE8D6214}" type="pres">
      <dgm:prSet presAssocID="{C4E4DFEF-7234-482D-96D9-2B0B792B1D9F}" presName="rootComposite" presStyleCnt="0"/>
      <dgm:spPr/>
      <dgm:t>
        <a:bodyPr/>
        <a:lstStyle/>
        <a:p>
          <a:endParaRPr lang="ru-RU"/>
        </a:p>
      </dgm:t>
    </dgm:pt>
    <dgm:pt modelId="{E282C3EF-8995-481E-ACCE-77EE36C4271F}" type="pres">
      <dgm:prSet presAssocID="{C4E4DFEF-7234-482D-96D9-2B0B792B1D9F}" presName="rootText" presStyleLbl="node2" presStyleIdx="1" presStyleCnt="2" custScaleX="107994" custScaleY="144715" custLinFactNeighborX="237" custLinFactNeighborY="-77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50649F-B0B7-44E4-85AF-13746CCC9931}" type="pres">
      <dgm:prSet presAssocID="{C4E4DFEF-7234-482D-96D9-2B0B792B1D9F}" presName="rootConnector" presStyleLbl="node2" presStyleIdx="1" presStyleCnt="2"/>
      <dgm:spPr/>
      <dgm:t>
        <a:bodyPr/>
        <a:lstStyle/>
        <a:p>
          <a:endParaRPr lang="ru-RU"/>
        </a:p>
      </dgm:t>
    </dgm:pt>
    <dgm:pt modelId="{A9058949-CE4E-4019-A141-DCC63E96C3D8}" type="pres">
      <dgm:prSet presAssocID="{C4E4DFEF-7234-482D-96D9-2B0B792B1D9F}" presName="hierChild4" presStyleCnt="0"/>
      <dgm:spPr/>
      <dgm:t>
        <a:bodyPr/>
        <a:lstStyle/>
        <a:p>
          <a:endParaRPr lang="ru-RU"/>
        </a:p>
      </dgm:t>
    </dgm:pt>
    <dgm:pt modelId="{ADCDF190-76A7-4CF5-9897-43E2D242E414}" type="pres">
      <dgm:prSet presAssocID="{C4E4DFEF-7234-482D-96D9-2B0B792B1D9F}" presName="hierChild5" presStyleCnt="0"/>
      <dgm:spPr/>
      <dgm:t>
        <a:bodyPr/>
        <a:lstStyle/>
        <a:p>
          <a:endParaRPr lang="ru-RU"/>
        </a:p>
      </dgm:t>
    </dgm:pt>
    <dgm:pt modelId="{CAF7C927-ABD6-46CE-9554-51FC736C8960}" type="pres">
      <dgm:prSet presAssocID="{D864B6FA-61A3-445F-B7FB-A6167A1B99B9}" presName="hierChild3" presStyleCnt="0"/>
      <dgm:spPr/>
      <dgm:t>
        <a:bodyPr/>
        <a:lstStyle/>
        <a:p>
          <a:endParaRPr lang="ru-RU"/>
        </a:p>
      </dgm:t>
    </dgm:pt>
  </dgm:ptLst>
  <dgm:cxnLst>
    <dgm:cxn modelId="{77AC383D-3897-47FD-B4F4-B10482AA3E33}" type="presOf" srcId="{C4E4DFEF-7234-482D-96D9-2B0B792B1D9F}" destId="{C950649F-B0B7-44E4-85AF-13746CCC9931}" srcOrd="1" destOrd="0" presId="urn:microsoft.com/office/officeart/2005/8/layout/orgChart1"/>
    <dgm:cxn modelId="{9B4D7F9F-F848-41E9-98A6-38BA13188234}" type="presOf" srcId="{D864B6FA-61A3-445F-B7FB-A6167A1B99B9}" destId="{6D072DF6-EE4B-44C8-B566-86F35AFB9696}" srcOrd="0" destOrd="0" presId="urn:microsoft.com/office/officeart/2005/8/layout/orgChart1"/>
    <dgm:cxn modelId="{B56C1F1E-310F-48C3-8054-F1B428D5F115}" srcId="{D864B6FA-61A3-445F-B7FB-A6167A1B99B9}" destId="{C4E4DFEF-7234-482D-96D9-2B0B792B1D9F}" srcOrd="1" destOrd="0" parTransId="{89112AAC-F7E9-4809-B3A4-948AD5A5CB17}" sibTransId="{8E2789CC-5E2D-4417-A38C-BA3F767FCC0F}"/>
    <dgm:cxn modelId="{C3B9B9F5-EC20-41C0-887D-814A1A0EE3AE}" srcId="{6BAFD141-6394-463E-97FC-20AF50090D6F}" destId="{D864B6FA-61A3-445F-B7FB-A6167A1B99B9}" srcOrd="0" destOrd="0" parTransId="{98C37588-7375-4A61-8619-2CB76DE098CE}" sibTransId="{6A14F0C8-F2A7-4566-B5B1-A4FD425BE2F5}"/>
    <dgm:cxn modelId="{402BAEAA-BC71-4158-B15B-7A9175DF92CE}" type="presOf" srcId="{9B01A058-BD10-4202-893B-51068739ECA3}" destId="{8523485E-32F9-4543-A397-341D67FDCBDA}" srcOrd="0" destOrd="0" presId="urn:microsoft.com/office/officeart/2005/8/layout/orgChart1"/>
    <dgm:cxn modelId="{11F7143F-66C3-415B-BBBA-70D08DA80BD4}" type="presOf" srcId="{6BAFD141-6394-463E-97FC-20AF50090D6F}" destId="{EA9D62A8-045C-451A-8A81-6BF2FEA0F905}" srcOrd="0" destOrd="0" presId="urn:microsoft.com/office/officeart/2005/8/layout/orgChart1"/>
    <dgm:cxn modelId="{338A64BF-A224-494B-BE0E-1B7487C8D678}" srcId="{D864B6FA-61A3-445F-B7FB-A6167A1B99B9}" destId="{9B01A058-BD10-4202-893B-51068739ECA3}" srcOrd="0" destOrd="0" parTransId="{FA3EDAE8-E033-4538-83A5-99E6B9B43CEB}" sibTransId="{0E716EC8-FC8A-4C77-9CEC-5093EC2CA9AB}"/>
    <dgm:cxn modelId="{E2C0B179-C316-41C9-BC99-74C7FE3AAE4D}" type="presOf" srcId="{C4E4DFEF-7234-482D-96D9-2B0B792B1D9F}" destId="{E282C3EF-8995-481E-ACCE-77EE36C4271F}" srcOrd="0" destOrd="0" presId="urn:microsoft.com/office/officeart/2005/8/layout/orgChart1"/>
    <dgm:cxn modelId="{885AC21E-2230-4A08-A6CF-99DB97158E9D}" type="presOf" srcId="{89112AAC-F7E9-4809-B3A4-948AD5A5CB17}" destId="{91728B9C-F93C-44F5-8DA6-D9279FC3884B}" srcOrd="0" destOrd="0" presId="urn:microsoft.com/office/officeart/2005/8/layout/orgChart1"/>
    <dgm:cxn modelId="{B2B9D368-311E-4BF6-B78D-A63086E76B3F}" type="presOf" srcId="{FA3EDAE8-E033-4538-83A5-99E6B9B43CEB}" destId="{77EA80EA-CD5C-45DE-A6C0-750BC9E99840}" srcOrd="0" destOrd="0" presId="urn:microsoft.com/office/officeart/2005/8/layout/orgChart1"/>
    <dgm:cxn modelId="{093E6C4B-96AC-4074-A197-2886D4E63B40}" type="presOf" srcId="{9B01A058-BD10-4202-893B-51068739ECA3}" destId="{8E7FD8A3-C4C4-4A60-967E-6C13240F4AB0}" srcOrd="1" destOrd="0" presId="urn:microsoft.com/office/officeart/2005/8/layout/orgChart1"/>
    <dgm:cxn modelId="{7F9F8AF2-524D-46D6-BCBA-6CA685DDA0F4}" type="presOf" srcId="{D864B6FA-61A3-445F-B7FB-A6167A1B99B9}" destId="{98271722-B1F8-4E4C-9985-8EBE3D5F8EFD}" srcOrd="1" destOrd="0" presId="urn:microsoft.com/office/officeart/2005/8/layout/orgChart1"/>
    <dgm:cxn modelId="{0D7F63E6-C9A9-4066-933F-01E6FDE3E9EB}" type="presParOf" srcId="{EA9D62A8-045C-451A-8A81-6BF2FEA0F905}" destId="{EF1AAB90-F759-4344-9BF5-45101C9D8FA4}" srcOrd="0" destOrd="0" presId="urn:microsoft.com/office/officeart/2005/8/layout/orgChart1"/>
    <dgm:cxn modelId="{92E3B61E-A54B-4C88-8A12-BF57B5744CB8}" type="presParOf" srcId="{EF1AAB90-F759-4344-9BF5-45101C9D8FA4}" destId="{E6BC4C06-BC3F-4AD2-ABBA-215A637ADA0A}" srcOrd="0" destOrd="0" presId="urn:microsoft.com/office/officeart/2005/8/layout/orgChart1"/>
    <dgm:cxn modelId="{DFF05CE9-8004-4A36-89DB-875B4BD5B78A}" type="presParOf" srcId="{E6BC4C06-BC3F-4AD2-ABBA-215A637ADA0A}" destId="{6D072DF6-EE4B-44C8-B566-86F35AFB9696}" srcOrd="0" destOrd="0" presId="urn:microsoft.com/office/officeart/2005/8/layout/orgChart1"/>
    <dgm:cxn modelId="{93F143B3-77CB-4949-A3FC-7DF14506FF69}" type="presParOf" srcId="{E6BC4C06-BC3F-4AD2-ABBA-215A637ADA0A}" destId="{98271722-B1F8-4E4C-9985-8EBE3D5F8EFD}" srcOrd="1" destOrd="0" presId="urn:microsoft.com/office/officeart/2005/8/layout/orgChart1"/>
    <dgm:cxn modelId="{62211425-9DFF-4EDC-9704-EA19849AA0E4}" type="presParOf" srcId="{EF1AAB90-F759-4344-9BF5-45101C9D8FA4}" destId="{F43B2100-3E3E-4A38-AE15-99AA9C93FAEF}" srcOrd="1" destOrd="0" presId="urn:microsoft.com/office/officeart/2005/8/layout/orgChart1"/>
    <dgm:cxn modelId="{3191866D-AD07-4BFE-B9A4-86C869CD9CAC}" type="presParOf" srcId="{F43B2100-3E3E-4A38-AE15-99AA9C93FAEF}" destId="{77EA80EA-CD5C-45DE-A6C0-750BC9E99840}" srcOrd="0" destOrd="0" presId="urn:microsoft.com/office/officeart/2005/8/layout/orgChart1"/>
    <dgm:cxn modelId="{4AF25BB4-DF15-4D23-A4BD-17B0C4BC26E8}" type="presParOf" srcId="{F43B2100-3E3E-4A38-AE15-99AA9C93FAEF}" destId="{1C491858-5F09-4E23-8E1C-3E6B2888B184}" srcOrd="1" destOrd="0" presId="urn:microsoft.com/office/officeart/2005/8/layout/orgChart1"/>
    <dgm:cxn modelId="{FAE18548-2A74-4713-85A5-413DD303E754}" type="presParOf" srcId="{1C491858-5F09-4E23-8E1C-3E6B2888B184}" destId="{442B0629-0606-4DA8-A9F2-1D64AEF8D8C4}" srcOrd="0" destOrd="0" presId="urn:microsoft.com/office/officeart/2005/8/layout/orgChart1"/>
    <dgm:cxn modelId="{9427EDE2-7420-40B5-8190-5D571D3ABFB6}" type="presParOf" srcId="{442B0629-0606-4DA8-A9F2-1D64AEF8D8C4}" destId="{8523485E-32F9-4543-A397-341D67FDCBDA}" srcOrd="0" destOrd="0" presId="urn:microsoft.com/office/officeart/2005/8/layout/orgChart1"/>
    <dgm:cxn modelId="{EFC8278F-EF20-4C1E-A47D-AE0105926B0B}" type="presParOf" srcId="{442B0629-0606-4DA8-A9F2-1D64AEF8D8C4}" destId="{8E7FD8A3-C4C4-4A60-967E-6C13240F4AB0}" srcOrd="1" destOrd="0" presId="urn:microsoft.com/office/officeart/2005/8/layout/orgChart1"/>
    <dgm:cxn modelId="{AAF448DD-282C-4FC0-B3AC-A48942CC4B13}" type="presParOf" srcId="{1C491858-5F09-4E23-8E1C-3E6B2888B184}" destId="{6AFAF9FF-F064-496F-BE8C-A67BC3A33A9C}" srcOrd="1" destOrd="0" presId="urn:microsoft.com/office/officeart/2005/8/layout/orgChart1"/>
    <dgm:cxn modelId="{AB7438B8-5FA1-4B4F-B9BA-4DBDF25ECA4D}" type="presParOf" srcId="{1C491858-5F09-4E23-8E1C-3E6B2888B184}" destId="{42D61635-0C7C-4FE5-BB98-111B721504CE}" srcOrd="2" destOrd="0" presId="urn:microsoft.com/office/officeart/2005/8/layout/orgChart1"/>
    <dgm:cxn modelId="{F7B875D6-95BE-4BAD-A763-8DB99DF3F1ED}" type="presParOf" srcId="{F43B2100-3E3E-4A38-AE15-99AA9C93FAEF}" destId="{91728B9C-F93C-44F5-8DA6-D9279FC3884B}" srcOrd="2" destOrd="0" presId="urn:microsoft.com/office/officeart/2005/8/layout/orgChart1"/>
    <dgm:cxn modelId="{2847233F-5495-471F-B9F9-15F8CB959070}" type="presParOf" srcId="{F43B2100-3E3E-4A38-AE15-99AA9C93FAEF}" destId="{0CB15BA8-00AE-497D-81D5-94F50F30B059}" srcOrd="3" destOrd="0" presId="urn:microsoft.com/office/officeart/2005/8/layout/orgChart1"/>
    <dgm:cxn modelId="{B4312AB9-4E5F-4B24-A0BA-3A9CEED6F9B6}" type="presParOf" srcId="{0CB15BA8-00AE-497D-81D5-94F50F30B059}" destId="{A62274AB-9031-4817-BE99-F538BE8D6214}" srcOrd="0" destOrd="0" presId="urn:microsoft.com/office/officeart/2005/8/layout/orgChart1"/>
    <dgm:cxn modelId="{04CAAAE4-C441-4D6E-B1B8-076E8EB1A6C5}" type="presParOf" srcId="{A62274AB-9031-4817-BE99-F538BE8D6214}" destId="{E282C3EF-8995-481E-ACCE-77EE36C4271F}" srcOrd="0" destOrd="0" presId="urn:microsoft.com/office/officeart/2005/8/layout/orgChart1"/>
    <dgm:cxn modelId="{B377412E-EC92-480D-872A-53F03D142E7D}" type="presParOf" srcId="{A62274AB-9031-4817-BE99-F538BE8D6214}" destId="{C950649F-B0B7-44E4-85AF-13746CCC9931}" srcOrd="1" destOrd="0" presId="urn:microsoft.com/office/officeart/2005/8/layout/orgChart1"/>
    <dgm:cxn modelId="{6B8FF4CE-4EB3-45C0-8B7D-EA1348AAB0E3}" type="presParOf" srcId="{0CB15BA8-00AE-497D-81D5-94F50F30B059}" destId="{A9058949-CE4E-4019-A141-DCC63E96C3D8}" srcOrd="1" destOrd="0" presId="urn:microsoft.com/office/officeart/2005/8/layout/orgChart1"/>
    <dgm:cxn modelId="{8882CD8A-0FB1-4F1A-8D7A-9BA20758180B}" type="presParOf" srcId="{0CB15BA8-00AE-497D-81D5-94F50F30B059}" destId="{ADCDF190-76A7-4CF5-9897-43E2D242E414}" srcOrd="2" destOrd="0" presId="urn:microsoft.com/office/officeart/2005/8/layout/orgChart1"/>
    <dgm:cxn modelId="{E65382AB-9D63-40BB-B397-5A25260B6DFC}" type="presParOf" srcId="{EF1AAB90-F759-4344-9BF5-45101C9D8FA4}" destId="{CAF7C927-ABD6-46CE-9554-51FC736C89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238B683-F8DF-4692-9BFD-677A25CEDC6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D6B518-2B16-4D40-A72E-E7D26D957168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Способы проведения информационно-разъяснительной работы:</a:t>
          </a:r>
          <a:endParaRPr lang="ru-RU" dirty="0"/>
        </a:p>
      </dgm:t>
    </dgm:pt>
    <dgm:pt modelId="{139C7387-30B9-459C-ABE3-E970F54BA0BA}" type="parTrans" cxnId="{F73DCC4D-9891-46BC-B5E8-CF250A5B6B7E}">
      <dgm:prSet/>
      <dgm:spPr/>
      <dgm:t>
        <a:bodyPr/>
        <a:lstStyle/>
        <a:p>
          <a:endParaRPr lang="ru-RU"/>
        </a:p>
      </dgm:t>
    </dgm:pt>
    <dgm:pt modelId="{ABDD2A2B-F20F-4B9C-ABA6-994D37E34D10}" type="sibTrans" cxnId="{F73DCC4D-9891-46BC-B5E8-CF250A5B6B7E}">
      <dgm:prSet/>
      <dgm:spPr/>
      <dgm:t>
        <a:bodyPr/>
        <a:lstStyle/>
        <a:p>
          <a:endParaRPr lang="ru-RU"/>
        </a:p>
      </dgm:t>
    </dgm:pt>
    <dgm:pt modelId="{7D5E8CB3-724F-4658-9332-2FB06E4F00A4}">
      <dgm:prSet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оформление стендов в зданиях администраций и сельских советов, в Пенсионном фонде, инспекциях Федеральной налоговой службы, отделениях Фонда социального страхования. Актуализация информации на стендах</a:t>
          </a:r>
        </a:p>
      </dgm:t>
    </dgm:pt>
    <dgm:pt modelId="{07810271-7FB3-4F64-8A7B-C2DD83961C4A}" type="parTrans" cxnId="{10F4F355-575C-410F-8C03-E1F07A04688D}">
      <dgm:prSet/>
      <dgm:spPr/>
      <dgm:t>
        <a:bodyPr/>
        <a:lstStyle/>
        <a:p>
          <a:endParaRPr lang="ru-RU"/>
        </a:p>
      </dgm:t>
    </dgm:pt>
    <dgm:pt modelId="{ACC7D118-00FD-4657-A20A-4A76942C6EFF}" type="sibTrans" cxnId="{10F4F355-575C-410F-8C03-E1F07A04688D}">
      <dgm:prSet/>
      <dgm:spPr/>
      <dgm:t>
        <a:bodyPr/>
        <a:lstStyle/>
        <a:p>
          <a:endParaRPr lang="ru-RU"/>
        </a:p>
      </dgm:t>
    </dgm:pt>
    <dgm:pt modelId="{16360142-4FBB-4A8D-B145-6874F899CEFB}">
      <dgm:prSet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выступление в СМИ, в том числе обращение </a:t>
          </a:r>
          <a:b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Глав муниципальных образований к хозяйствующим субъектам запланировано </a:t>
          </a:r>
          <a:r>
            <a:rPr lang="ru-RU" dirty="0" smtClean="0">
              <a:solidFill>
                <a:srgbClr val="FF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в марте 2012 года</a:t>
          </a:r>
          <a:endParaRPr lang="ru-RU" dirty="0" smtClean="0">
            <a:latin typeface="Arial" pitchFamily="34" charset="0"/>
            <a:ea typeface="Calibri" pitchFamily="34" charset="0"/>
            <a:cs typeface="Arial" pitchFamily="34" charset="0"/>
          </a:endParaRPr>
        </a:p>
      </dgm:t>
    </dgm:pt>
    <dgm:pt modelId="{B0190D4D-706D-42FD-BF09-80404398506E}" type="parTrans" cxnId="{95410284-8D08-477E-B18D-7649B508E3EF}">
      <dgm:prSet/>
      <dgm:spPr/>
      <dgm:t>
        <a:bodyPr/>
        <a:lstStyle/>
        <a:p>
          <a:endParaRPr lang="ru-RU"/>
        </a:p>
      </dgm:t>
    </dgm:pt>
    <dgm:pt modelId="{CCCA673C-9E1C-40FC-BB2D-52CE90FFA8CA}" type="sibTrans" cxnId="{95410284-8D08-477E-B18D-7649B508E3EF}">
      <dgm:prSet/>
      <dgm:spPr/>
      <dgm:t>
        <a:bodyPr/>
        <a:lstStyle/>
        <a:p>
          <a:endParaRPr lang="ru-RU"/>
        </a:p>
      </dgm:t>
    </dgm:pt>
    <dgm:pt modelId="{BB764E50-E80F-4A7F-A3E5-21D2BAB137FF}">
      <dgm:prSet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создание рабочих групп в отдельных муниципальных районах (</a:t>
          </a:r>
          <a:r>
            <a:rPr lang="ru-RU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Богучанском</a:t>
          </a:r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, </a:t>
          </a:r>
          <a:r>
            <a:rPr lang="ru-RU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Емельяновском</a:t>
          </a:r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, </a:t>
          </a:r>
          <a:r>
            <a:rPr lang="ru-RU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Тюхтетском</a:t>
          </a:r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)</a:t>
          </a:r>
        </a:p>
      </dgm:t>
    </dgm:pt>
    <dgm:pt modelId="{7DBE316A-1CF3-4ADC-85CE-D0E1AB7A9404}" type="parTrans" cxnId="{5963238B-ADB5-400D-AAC1-5B30F3128D5A}">
      <dgm:prSet/>
      <dgm:spPr/>
      <dgm:t>
        <a:bodyPr/>
        <a:lstStyle/>
        <a:p>
          <a:endParaRPr lang="ru-RU"/>
        </a:p>
      </dgm:t>
    </dgm:pt>
    <dgm:pt modelId="{A0BE8A04-5C7C-4648-821A-401A7F75E91C}" type="sibTrans" cxnId="{5963238B-ADB5-400D-AAC1-5B30F3128D5A}">
      <dgm:prSet/>
      <dgm:spPr/>
      <dgm:t>
        <a:bodyPr/>
        <a:lstStyle/>
        <a:p>
          <a:endParaRPr lang="ru-RU"/>
        </a:p>
      </dgm:t>
    </dgm:pt>
    <dgm:pt modelId="{D1CD2EA8-DB1B-496D-87BB-99F50EFB4DF7}" type="pres">
      <dgm:prSet presAssocID="{C238B683-F8DF-4692-9BFD-677A25CEDC6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280286-0922-4611-90E3-FD903ECDB35B}" type="pres">
      <dgm:prSet presAssocID="{24D6B518-2B16-4D40-A72E-E7D26D957168}" presName="root" presStyleCnt="0"/>
      <dgm:spPr/>
    </dgm:pt>
    <dgm:pt modelId="{20A7927B-5CEA-43B4-AEA7-C36B36EF9E57}" type="pres">
      <dgm:prSet presAssocID="{24D6B518-2B16-4D40-A72E-E7D26D957168}" presName="rootComposite" presStyleCnt="0"/>
      <dgm:spPr/>
    </dgm:pt>
    <dgm:pt modelId="{1230813A-679F-4507-9B19-BDDAEEE07EDB}" type="pres">
      <dgm:prSet presAssocID="{24D6B518-2B16-4D40-A72E-E7D26D957168}" presName="rootText" presStyleLbl="node1" presStyleIdx="0" presStyleCnt="1" custScaleX="418151"/>
      <dgm:spPr/>
      <dgm:t>
        <a:bodyPr/>
        <a:lstStyle/>
        <a:p>
          <a:endParaRPr lang="ru-RU"/>
        </a:p>
      </dgm:t>
    </dgm:pt>
    <dgm:pt modelId="{8D5CC131-8F01-4212-A8B6-E9405A8B15D6}" type="pres">
      <dgm:prSet presAssocID="{24D6B518-2B16-4D40-A72E-E7D26D957168}" presName="rootConnector" presStyleLbl="node1" presStyleIdx="0" presStyleCnt="1"/>
      <dgm:spPr/>
      <dgm:t>
        <a:bodyPr/>
        <a:lstStyle/>
        <a:p>
          <a:endParaRPr lang="ru-RU"/>
        </a:p>
      </dgm:t>
    </dgm:pt>
    <dgm:pt modelId="{FBEBB53F-8F2B-4F57-8F4E-6D5B58DE938B}" type="pres">
      <dgm:prSet presAssocID="{24D6B518-2B16-4D40-A72E-E7D26D957168}" presName="childShape" presStyleCnt="0"/>
      <dgm:spPr/>
    </dgm:pt>
    <dgm:pt modelId="{0AB969BB-0006-4A16-B324-873BFC2D97A6}" type="pres">
      <dgm:prSet presAssocID="{07810271-7FB3-4F64-8A7B-C2DD83961C4A}" presName="Name13" presStyleLbl="parChTrans1D2" presStyleIdx="0" presStyleCnt="3"/>
      <dgm:spPr/>
      <dgm:t>
        <a:bodyPr/>
        <a:lstStyle/>
        <a:p>
          <a:endParaRPr lang="ru-RU"/>
        </a:p>
      </dgm:t>
    </dgm:pt>
    <dgm:pt modelId="{8ED4771F-537C-4E01-83D4-EA14B71BCEC7}" type="pres">
      <dgm:prSet presAssocID="{7D5E8CB3-724F-4658-9332-2FB06E4F00A4}" presName="childText" presStyleLbl="bgAcc1" presStyleIdx="0" presStyleCnt="3" custScaleX="418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04703-BDB0-4641-9B00-28AD5452C795}" type="pres">
      <dgm:prSet presAssocID="{B0190D4D-706D-42FD-BF09-80404398506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6C75FA98-8276-4001-9B68-56493F4E330A}" type="pres">
      <dgm:prSet presAssocID="{16360142-4FBB-4A8D-B145-6874F899CEFB}" presName="childText" presStyleLbl="bgAcc1" presStyleIdx="1" presStyleCnt="3" custScaleX="418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DFC226-B0C6-45E3-AAFA-AB20B1FBEF6A}" type="pres">
      <dgm:prSet presAssocID="{7DBE316A-1CF3-4ADC-85CE-D0E1AB7A9404}" presName="Name13" presStyleLbl="parChTrans1D2" presStyleIdx="2" presStyleCnt="3"/>
      <dgm:spPr/>
      <dgm:t>
        <a:bodyPr/>
        <a:lstStyle/>
        <a:p>
          <a:endParaRPr lang="ru-RU"/>
        </a:p>
      </dgm:t>
    </dgm:pt>
    <dgm:pt modelId="{06C07380-84CF-4E5F-B00E-281682AC74A3}" type="pres">
      <dgm:prSet presAssocID="{BB764E50-E80F-4A7F-A3E5-21D2BAB137FF}" presName="childText" presStyleLbl="bgAcc1" presStyleIdx="2" presStyleCnt="3" custScaleX="418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D216ED-498A-4B30-B5A2-1F5F060ACE35}" type="presOf" srcId="{B0190D4D-706D-42FD-BF09-80404398506E}" destId="{8FD04703-BDB0-4641-9B00-28AD5452C795}" srcOrd="0" destOrd="0" presId="urn:microsoft.com/office/officeart/2005/8/layout/hierarchy3"/>
    <dgm:cxn modelId="{81312763-D2C5-48E8-9915-8A288713FD54}" type="presOf" srcId="{24D6B518-2B16-4D40-A72E-E7D26D957168}" destId="{8D5CC131-8F01-4212-A8B6-E9405A8B15D6}" srcOrd="1" destOrd="0" presId="urn:microsoft.com/office/officeart/2005/8/layout/hierarchy3"/>
    <dgm:cxn modelId="{503B5880-E38A-472C-A3E2-61BA86D1C683}" type="presOf" srcId="{07810271-7FB3-4F64-8A7B-C2DD83961C4A}" destId="{0AB969BB-0006-4A16-B324-873BFC2D97A6}" srcOrd="0" destOrd="0" presId="urn:microsoft.com/office/officeart/2005/8/layout/hierarchy3"/>
    <dgm:cxn modelId="{61ADD1D5-3C91-494C-8261-190F9A03941B}" type="presOf" srcId="{7DBE316A-1CF3-4ADC-85CE-D0E1AB7A9404}" destId="{EEDFC226-B0C6-45E3-AAFA-AB20B1FBEF6A}" srcOrd="0" destOrd="0" presId="urn:microsoft.com/office/officeart/2005/8/layout/hierarchy3"/>
    <dgm:cxn modelId="{95410284-8D08-477E-B18D-7649B508E3EF}" srcId="{24D6B518-2B16-4D40-A72E-E7D26D957168}" destId="{16360142-4FBB-4A8D-B145-6874F899CEFB}" srcOrd="1" destOrd="0" parTransId="{B0190D4D-706D-42FD-BF09-80404398506E}" sibTransId="{CCCA673C-9E1C-40FC-BB2D-52CE90FFA8CA}"/>
    <dgm:cxn modelId="{E5314D65-9768-45EB-93F6-94DC41C75E7E}" type="presOf" srcId="{24D6B518-2B16-4D40-A72E-E7D26D957168}" destId="{1230813A-679F-4507-9B19-BDDAEEE07EDB}" srcOrd="0" destOrd="0" presId="urn:microsoft.com/office/officeart/2005/8/layout/hierarchy3"/>
    <dgm:cxn modelId="{6A874AAE-8E5F-44A4-BA05-CD4443B15219}" type="presOf" srcId="{7D5E8CB3-724F-4658-9332-2FB06E4F00A4}" destId="{8ED4771F-537C-4E01-83D4-EA14B71BCEC7}" srcOrd="0" destOrd="0" presId="urn:microsoft.com/office/officeart/2005/8/layout/hierarchy3"/>
    <dgm:cxn modelId="{07B388C4-DE7B-4309-BE57-3848EEC32F3E}" type="presOf" srcId="{C238B683-F8DF-4692-9BFD-677A25CEDC68}" destId="{D1CD2EA8-DB1B-496D-87BB-99F50EFB4DF7}" srcOrd="0" destOrd="0" presId="urn:microsoft.com/office/officeart/2005/8/layout/hierarchy3"/>
    <dgm:cxn modelId="{D87A4D90-BEAF-45B8-83C9-BE9A1C373DF7}" type="presOf" srcId="{16360142-4FBB-4A8D-B145-6874F899CEFB}" destId="{6C75FA98-8276-4001-9B68-56493F4E330A}" srcOrd="0" destOrd="0" presId="urn:microsoft.com/office/officeart/2005/8/layout/hierarchy3"/>
    <dgm:cxn modelId="{10F4F355-575C-410F-8C03-E1F07A04688D}" srcId="{24D6B518-2B16-4D40-A72E-E7D26D957168}" destId="{7D5E8CB3-724F-4658-9332-2FB06E4F00A4}" srcOrd="0" destOrd="0" parTransId="{07810271-7FB3-4F64-8A7B-C2DD83961C4A}" sibTransId="{ACC7D118-00FD-4657-A20A-4A76942C6EFF}"/>
    <dgm:cxn modelId="{F73DCC4D-9891-46BC-B5E8-CF250A5B6B7E}" srcId="{C238B683-F8DF-4692-9BFD-677A25CEDC68}" destId="{24D6B518-2B16-4D40-A72E-E7D26D957168}" srcOrd="0" destOrd="0" parTransId="{139C7387-30B9-459C-ABE3-E970F54BA0BA}" sibTransId="{ABDD2A2B-F20F-4B9C-ABA6-994D37E34D10}"/>
    <dgm:cxn modelId="{C2632E36-1211-468C-878B-8396B5A3FF5A}" type="presOf" srcId="{BB764E50-E80F-4A7F-A3E5-21D2BAB137FF}" destId="{06C07380-84CF-4E5F-B00E-281682AC74A3}" srcOrd="0" destOrd="0" presId="urn:microsoft.com/office/officeart/2005/8/layout/hierarchy3"/>
    <dgm:cxn modelId="{5963238B-ADB5-400D-AAC1-5B30F3128D5A}" srcId="{24D6B518-2B16-4D40-A72E-E7D26D957168}" destId="{BB764E50-E80F-4A7F-A3E5-21D2BAB137FF}" srcOrd="2" destOrd="0" parTransId="{7DBE316A-1CF3-4ADC-85CE-D0E1AB7A9404}" sibTransId="{A0BE8A04-5C7C-4648-821A-401A7F75E91C}"/>
    <dgm:cxn modelId="{7EA9F577-211F-499C-9675-B749E2A534F5}" type="presParOf" srcId="{D1CD2EA8-DB1B-496D-87BB-99F50EFB4DF7}" destId="{76280286-0922-4611-90E3-FD903ECDB35B}" srcOrd="0" destOrd="0" presId="urn:microsoft.com/office/officeart/2005/8/layout/hierarchy3"/>
    <dgm:cxn modelId="{0077EF76-093B-4460-AAB4-B42E024C69D1}" type="presParOf" srcId="{76280286-0922-4611-90E3-FD903ECDB35B}" destId="{20A7927B-5CEA-43B4-AEA7-C36B36EF9E57}" srcOrd="0" destOrd="0" presId="urn:microsoft.com/office/officeart/2005/8/layout/hierarchy3"/>
    <dgm:cxn modelId="{73ABD5E3-755B-4E8A-B048-C7010D93E2B7}" type="presParOf" srcId="{20A7927B-5CEA-43B4-AEA7-C36B36EF9E57}" destId="{1230813A-679F-4507-9B19-BDDAEEE07EDB}" srcOrd="0" destOrd="0" presId="urn:microsoft.com/office/officeart/2005/8/layout/hierarchy3"/>
    <dgm:cxn modelId="{B9BF4568-29AD-4AB9-9A42-6E6A4F1A6FEC}" type="presParOf" srcId="{20A7927B-5CEA-43B4-AEA7-C36B36EF9E57}" destId="{8D5CC131-8F01-4212-A8B6-E9405A8B15D6}" srcOrd="1" destOrd="0" presId="urn:microsoft.com/office/officeart/2005/8/layout/hierarchy3"/>
    <dgm:cxn modelId="{9A702915-3664-4C82-B74C-2166862067BA}" type="presParOf" srcId="{76280286-0922-4611-90E3-FD903ECDB35B}" destId="{FBEBB53F-8F2B-4F57-8F4E-6D5B58DE938B}" srcOrd="1" destOrd="0" presId="urn:microsoft.com/office/officeart/2005/8/layout/hierarchy3"/>
    <dgm:cxn modelId="{69CE87F1-0655-413F-9944-BE996BF2F855}" type="presParOf" srcId="{FBEBB53F-8F2B-4F57-8F4E-6D5B58DE938B}" destId="{0AB969BB-0006-4A16-B324-873BFC2D97A6}" srcOrd="0" destOrd="0" presId="urn:microsoft.com/office/officeart/2005/8/layout/hierarchy3"/>
    <dgm:cxn modelId="{4785D644-F661-422B-A9B6-88C2E647E805}" type="presParOf" srcId="{FBEBB53F-8F2B-4F57-8F4E-6D5B58DE938B}" destId="{8ED4771F-537C-4E01-83D4-EA14B71BCEC7}" srcOrd="1" destOrd="0" presId="urn:microsoft.com/office/officeart/2005/8/layout/hierarchy3"/>
    <dgm:cxn modelId="{9C41F149-9451-4AE7-A6DA-E7105DA2D528}" type="presParOf" srcId="{FBEBB53F-8F2B-4F57-8F4E-6D5B58DE938B}" destId="{8FD04703-BDB0-4641-9B00-28AD5452C795}" srcOrd="2" destOrd="0" presId="urn:microsoft.com/office/officeart/2005/8/layout/hierarchy3"/>
    <dgm:cxn modelId="{AAA36418-FEE6-4295-97AF-DA29024F0D8F}" type="presParOf" srcId="{FBEBB53F-8F2B-4F57-8F4E-6D5B58DE938B}" destId="{6C75FA98-8276-4001-9B68-56493F4E330A}" srcOrd="3" destOrd="0" presId="urn:microsoft.com/office/officeart/2005/8/layout/hierarchy3"/>
    <dgm:cxn modelId="{DD403387-D5CA-4F51-8BAC-40232A6306A7}" type="presParOf" srcId="{FBEBB53F-8F2B-4F57-8F4E-6D5B58DE938B}" destId="{EEDFC226-B0C6-45E3-AAFA-AB20B1FBEF6A}" srcOrd="4" destOrd="0" presId="urn:microsoft.com/office/officeart/2005/8/layout/hierarchy3"/>
    <dgm:cxn modelId="{D4995677-56BB-4CA6-BFF0-96EE6952657A}" type="presParOf" srcId="{FBEBB53F-8F2B-4F57-8F4E-6D5B58DE938B}" destId="{06C07380-84CF-4E5F-B00E-281682AC74A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643786-E0EE-4999-813F-37059E81CFFE}" type="doc">
      <dgm:prSet loTypeId="urn:microsoft.com/office/officeart/2005/8/layout/default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27604A5-CE13-4AB0-9201-505AA5DDEC1C}">
      <dgm:prSet phldrT="[Текст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Крупные и средние коммерческие организации</a:t>
          </a:r>
        </a:p>
        <a:p>
          <a:r>
            <a:rPr lang="ru-RU" b="1" dirty="0" smtClean="0">
              <a:latin typeface="Arial" pitchFamily="34" charset="0"/>
              <a:ea typeface="Calibri" pitchFamily="34" charset="0"/>
              <a:cs typeface="Arial" pitchFamily="34" charset="0"/>
            </a:rPr>
            <a:t> </a:t>
          </a:r>
          <a:r>
            <a: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1619</a:t>
          </a:r>
          <a:endParaRPr lang="ru-RU" b="1" dirty="0">
            <a:solidFill>
              <a:schemeClr val="bg1"/>
            </a:solidFill>
          </a:endParaRPr>
        </a:p>
      </dgm:t>
    </dgm:pt>
    <dgm:pt modelId="{62A0661E-08CA-4573-ABA3-89242FF8365C}" type="parTrans" cxnId="{93FE033D-6736-4F5A-8952-6A9763255CFF}">
      <dgm:prSet/>
      <dgm:spPr/>
      <dgm:t>
        <a:bodyPr/>
        <a:lstStyle/>
        <a:p>
          <a:endParaRPr lang="ru-RU"/>
        </a:p>
      </dgm:t>
    </dgm:pt>
    <dgm:pt modelId="{661D13EC-4CC4-41E4-B78F-016610BC4D91}" type="sibTrans" cxnId="{93FE033D-6736-4F5A-8952-6A9763255CFF}">
      <dgm:prSet/>
      <dgm:spPr/>
      <dgm:t>
        <a:bodyPr/>
        <a:lstStyle/>
        <a:p>
          <a:endParaRPr lang="ru-RU"/>
        </a:p>
      </dgm:t>
    </dgm:pt>
    <dgm:pt modelId="{A53A2157-A6CB-43D0-AA79-AF76BD968D31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Бюджетные учреждения </a:t>
          </a:r>
          <a:r>
            <a:rPr lang="ru-RU" dirty="0" smtClean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</a:t>
          </a:r>
        </a:p>
        <a:p>
          <a:r>
            <a: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1070</a:t>
          </a:r>
        </a:p>
      </dgm:t>
    </dgm:pt>
    <dgm:pt modelId="{41E18618-F01E-4C62-9D0B-9FDD1CF853D3}" type="parTrans" cxnId="{BA0CE2B8-B6D2-4F51-AFF9-870B9812212D}">
      <dgm:prSet/>
      <dgm:spPr/>
      <dgm:t>
        <a:bodyPr/>
        <a:lstStyle/>
        <a:p>
          <a:endParaRPr lang="ru-RU"/>
        </a:p>
      </dgm:t>
    </dgm:pt>
    <dgm:pt modelId="{ACFD88B8-8422-442F-8220-34F1DEBDCC6A}" type="sibTrans" cxnId="{BA0CE2B8-B6D2-4F51-AFF9-870B9812212D}">
      <dgm:prSet/>
      <dgm:spPr/>
      <dgm:t>
        <a:bodyPr/>
        <a:lstStyle/>
        <a:p>
          <a:endParaRPr lang="ru-RU"/>
        </a:p>
      </dgm:t>
    </dgm:pt>
    <dgm:pt modelId="{F588AF7C-4AB2-417B-AB50-DFCC57449F28}">
      <dgm:prSet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Малые предприятия</a:t>
          </a:r>
        </a:p>
        <a:p>
          <a:r>
            <a:rPr lang="ru-RU" b="1" smtClean="0">
              <a:latin typeface="Arial" pitchFamily="34" charset="0"/>
              <a:ea typeface="Calibri" pitchFamily="34" charset="0"/>
              <a:cs typeface="Arial" pitchFamily="34" charset="0"/>
            </a:rPr>
            <a:t>1939 </a:t>
          </a:r>
          <a:endParaRPr lang="ru-RU" b="1" dirty="0" smtClean="0">
            <a:latin typeface="Arial" pitchFamily="34" charset="0"/>
            <a:cs typeface="Arial" pitchFamily="34" charset="0"/>
          </a:endParaRPr>
        </a:p>
      </dgm:t>
    </dgm:pt>
    <dgm:pt modelId="{247AF330-04F8-4936-902D-926A1D6457E8}" type="parTrans" cxnId="{6ED615C4-8BA0-4562-865D-89BB05C358C4}">
      <dgm:prSet/>
      <dgm:spPr/>
      <dgm:t>
        <a:bodyPr/>
        <a:lstStyle/>
        <a:p>
          <a:endParaRPr lang="ru-RU"/>
        </a:p>
      </dgm:t>
    </dgm:pt>
    <dgm:pt modelId="{B6FF46B6-9473-4F66-A898-370BDF85AA3C}" type="sibTrans" cxnId="{6ED615C4-8BA0-4562-865D-89BB05C358C4}">
      <dgm:prSet/>
      <dgm:spPr/>
      <dgm:t>
        <a:bodyPr/>
        <a:lstStyle/>
        <a:p>
          <a:endParaRPr lang="ru-RU"/>
        </a:p>
      </dgm:t>
    </dgm:pt>
    <dgm:pt modelId="{148FC6BD-CD01-47C2-9CA2-27BCF2743F95}">
      <dgm:prSet/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Некоммерческие организации, обслуживающие домашние хозяйства</a:t>
          </a:r>
        </a:p>
        <a:p>
          <a:r>
            <a:rPr lang="ru-RU" b="1" dirty="0" smtClean="0">
              <a:latin typeface="Arial" pitchFamily="34" charset="0"/>
              <a:cs typeface="Arial" pitchFamily="34" charset="0"/>
            </a:rPr>
            <a:t>1120</a:t>
          </a:r>
        </a:p>
      </dgm:t>
    </dgm:pt>
    <dgm:pt modelId="{016984A7-E106-4B96-8B04-F4242C017B47}" type="parTrans" cxnId="{95186489-6F14-443D-A962-8CFD73678545}">
      <dgm:prSet/>
      <dgm:spPr/>
      <dgm:t>
        <a:bodyPr/>
        <a:lstStyle/>
        <a:p>
          <a:endParaRPr lang="ru-RU"/>
        </a:p>
      </dgm:t>
    </dgm:pt>
    <dgm:pt modelId="{E07E1CAF-9FD8-4E26-A951-DB20678C5C92}" type="sibTrans" cxnId="{95186489-6F14-443D-A962-8CFD73678545}">
      <dgm:prSet/>
      <dgm:spPr/>
      <dgm:t>
        <a:bodyPr/>
        <a:lstStyle/>
        <a:p>
          <a:endParaRPr lang="ru-RU"/>
        </a:p>
      </dgm:t>
    </dgm:pt>
    <dgm:pt modelId="{C90989FD-7A5B-4B3F-BEC7-001A4389352A}">
      <dgm:prSet custT="1"/>
      <dgm:spPr/>
      <dgm:t>
        <a:bodyPr/>
        <a:lstStyle/>
        <a:p>
          <a:r>
            <a:rPr lang="ru-RU" sz="1600" dirty="0" smtClean="0">
              <a:latin typeface="Arial" pitchFamily="34" charset="0"/>
              <a:ea typeface="Calibri" pitchFamily="34" charset="0"/>
              <a:cs typeface="Arial" pitchFamily="34" charset="0"/>
            </a:rPr>
            <a:t>Индивидуальные предприниматели </a:t>
          </a:r>
        </a:p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2100</a:t>
          </a:r>
        </a:p>
      </dgm:t>
    </dgm:pt>
    <dgm:pt modelId="{BE885681-F434-4FB9-9963-61D7531F7508}" type="parTrans" cxnId="{321401EA-7D4D-4EEE-B7E7-F6DA6F61EDF7}">
      <dgm:prSet/>
      <dgm:spPr/>
      <dgm:t>
        <a:bodyPr/>
        <a:lstStyle/>
        <a:p>
          <a:endParaRPr lang="ru-RU"/>
        </a:p>
      </dgm:t>
    </dgm:pt>
    <dgm:pt modelId="{74C7A4D6-8815-4BE5-B501-4FDD9ED708D7}" type="sibTrans" cxnId="{321401EA-7D4D-4EEE-B7E7-F6DA6F61EDF7}">
      <dgm:prSet/>
      <dgm:spPr/>
      <dgm:t>
        <a:bodyPr/>
        <a:lstStyle/>
        <a:p>
          <a:endParaRPr lang="ru-RU"/>
        </a:p>
      </dgm:t>
    </dgm:pt>
    <dgm:pt modelId="{C51CF07C-B0E3-40C3-8BDE-F6CA42869E2D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Страховые организации </a:t>
          </a:r>
        </a:p>
        <a:p>
          <a:r>
            <a: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10 </a:t>
          </a:r>
          <a:endParaRPr lang="ru-RU" b="1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C4A75E25-B0DA-4E1D-A6E2-D4FE5372DE0E}" type="parTrans" cxnId="{DFB6A136-5274-48D8-BC92-D603A30BD3E1}">
      <dgm:prSet/>
      <dgm:spPr/>
      <dgm:t>
        <a:bodyPr/>
        <a:lstStyle/>
        <a:p>
          <a:endParaRPr lang="ru-RU"/>
        </a:p>
      </dgm:t>
    </dgm:pt>
    <dgm:pt modelId="{DD23B74D-E385-4F46-9688-7B263B198F3B}" type="sibTrans" cxnId="{DFB6A136-5274-48D8-BC92-D603A30BD3E1}">
      <dgm:prSet/>
      <dgm:spPr/>
      <dgm:t>
        <a:bodyPr/>
        <a:lstStyle/>
        <a:p>
          <a:endParaRPr lang="ru-RU"/>
        </a:p>
      </dgm:t>
    </dgm:pt>
    <dgm:pt modelId="{5231371D-1485-4AF0-9F88-E93415DA9AED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latin typeface="Arial" pitchFamily="34" charset="0"/>
              <a:ea typeface="Calibri" pitchFamily="34" charset="0"/>
              <a:cs typeface="Arial" pitchFamily="34" charset="0"/>
            </a:rPr>
            <a:t>Адвокаты, учредившие адвокатский кабинет </a:t>
          </a:r>
        </a:p>
        <a:p>
          <a:r>
            <a: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7</a:t>
          </a:r>
          <a:endParaRPr lang="ru-RU" b="1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CD73B872-666D-4DA4-BE35-4893CF394408}" type="parTrans" cxnId="{40FC07B7-635B-4532-B634-B29EF1297D81}">
      <dgm:prSet/>
      <dgm:spPr/>
      <dgm:t>
        <a:bodyPr/>
        <a:lstStyle/>
        <a:p>
          <a:endParaRPr lang="ru-RU"/>
        </a:p>
      </dgm:t>
    </dgm:pt>
    <dgm:pt modelId="{A47B55E8-781A-4ABF-A5E8-BBE5D3A8C3D0}" type="sibTrans" cxnId="{40FC07B7-635B-4532-B634-B29EF1297D81}">
      <dgm:prSet/>
      <dgm:spPr/>
      <dgm:t>
        <a:bodyPr/>
        <a:lstStyle/>
        <a:p>
          <a:endParaRPr lang="ru-RU"/>
        </a:p>
      </dgm:t>
    </dgm:pt>
    <dgm:pt modelId="{6C248F1D-EEBF-4A09-85F3-C1E29ED12C26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Форма ТЗВ-ОФ</a:t>
          </a:r>
        </a:p>
        <a:p>
          <a:r>
            <a:rPr 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3797</a:t>
          </a:r>
        </a:p>
      </dgm:t>
    </dgm:pt>
    <dgm:pt modelId="{0713EE25-2717-457B-A145-AB0805F89818}" type="parTrans" cxnId="{CD2D655C-C46B-462C-88ED-FBC8753CF8A4}">
      <dgm:prSet/>
      <dgm:spPr/>
      <dgm:t>
        <a:bodyPr/>
        <a:lstStyle/>
        <a:p>
          <a:endParaRPr lang="ru-RU"/>
        </a:p>
      </dgm:t>
    </dgm:pt>
    <dgm:pt modelId="{DE12D8BA-7E3F-4329-BD39-BE28675216F4}" type="sibTrans" cxnId="{CD2D655C-C46B-462C-88ED-FBC8753CF8A4}">
      <dgm:prSet/>
      <dgm:spPr/>
      <dgm:t>
        <a:bodyPr/>
        <a:lstStyle/>
        <a:p>
          <a:endParaRPr lang="ru-RU"/>
        </a:p>
      </dgm:t>
    </dgm:pt>
    <dgm:pt modelId="{D9DF982E-BA31-47B9-B214-BC193C489CC8}" type="pres">
      <dgm:prSet presAssocID="{FA643786-E0EE-4999-813F-37059E81CFF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D5F134-23D6-4944-A372-84D6790477C4}" type="pres">
      <dgm:prSet presAssocID="{027604A5-CE13-4AB0-9201-505AA5DDEC1C}" presName="node" presStyleLbl="node1" presStyleIdx="0" presStyleCnt="8" custLinFactNeighborX="-2798" custLinFactNeighborY="5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659112-DBAD-4572-9DAB-ED997ED2F016}" type="pres">
      <dgm:prSet presAssocID="{661D13EC-4CC4-41E4-B78F-016610BC4D91}" presName="sibTrans" presStyleCnt="0"/>
      <dgm:spPr/>
      <dgm:t>
        <a:bodyPr/>
        <a:lstStyle/>
        <a:p>
          <a:endParaRPr lang="ru-RU"/>
        </a:p>
      </dgm:t>
    </dgm:pt>
    <dgm:pt modelId="{50088669-D9D5-4EC0-A5DA-0AD1341D0FE8}" type="pres">
      <dgm:prSet presAssocID="{A53A2157-A6CB-43D0-AA79-AF76BD968D31}" presName="node" presStyleLbl="node1" presStyleIdx="1" presStyleCnt="8" custLinFactNeighborX="-4266" custLinFactNeighborY="5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C9FBB-7C85-4A52-A3B4-50AAE632E764}" type="pres">
      <dgm:prSet presAssocID="{ACFD88B8-8422-442F-8220-34F1DEBDCC6A}" presName="sibTrans" presStyleCnt="0"/>
      <dgm:spPr/>
      <dgm:t>
        <a:bodyPr/>
        <a:lstStyle/>
        <a:p>
          <a:endParaRPr lang="ru-RU"/>
        </a:p>
      </dgm:t>
    </dgm:pt>
    <dgm:pt modelId="{F5BCA967-7156-4693-8558-E09C74D20EE8}" type="pres">
      <dgm:prSet presAssocID="{F588AF7C-4AB2-417B-AB50-DFCC57449F28}" presName="node" presStyleLbl="node1" presStyleIdx="2" presStyleCnt="8" custLinFactNeighborX="-5734" custLinFactNeighborY="5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A3699-CDF9-456A-9C51-23D12F8C1F9D}" type="pres">
      <dgm:prSet presAssocID="{B6FF46B6-9473-4F66-A898-370BDF85AA3C}" presName="sibTrans" presStyleCnt="0"/>
      <dgm:spPr/>
      <dgm:t>
        <a:bodyPr/>
        <a:lstStyle/>
        <a:p>
          <a:endParaRPr lang="ru-RU"/>
        </a:p>
      </dgm:t>
    </dgm:pt>
    <dgm:pt modelId="{FD47B02A-FA7C-460A-9F91-2493F541B5A5}" type="pres">
      <dgm:prSet presAssocID="{148FC6BD-CD01-47C2-9CA2-27BCF2743F95}" presName="node" presStyleLbl="node1" presStyleIdx="3" presStyleCnt="8" custLinFactNeighborX="-2798" custLinFactNeighborY="-1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5595E-B9DC-4D0D-AF0F-8AEA30A0C4F6}" type="pres">
      <dgm:prSet presAssocID="{E07E1CAF-9FD8-4E26-A951-DB20678C5C92}" presName="sibTrans" presStyleCnt="0"/>
      <dgm:spPr/>
      <dgm:t>
        <a:bodyPr/>
        <a:lstStyle/>
        <a:p>
          <a:endParaRPr lang="ru-RU"/>
        </a:p>
      </dgm:t>
    </dgm:pt>
    <dgm:pt modelId="{4E8036CF-2E8B-4583-953C-AF7BBD8C73E8}" type="pres">
      <dgm:prSet presAssocID="{C90989FD-7A5B-4B3F-BEC7-001A4389352A}" presName="node" presStyleLbl="node1" presStyleIdx="4" presStyleCnt="8" custLinFactNeighborX="-4266" custLinFactNeighborY="-1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9D35F-EDF6-4563-A30B-2C9008D1DD79}" type="pres">
      <dgm:prSet presAssocID="{74C7A4D6-8815-4BE5-B501-4FDD9ED708D7}" presName="sibTrans" presStyleCnt="0"/>
      <dgm:spPr/>
      <dgm:t>
        <a:bodyPr/>
        <a:lstStyle/>
        <a:p>
          <a:endParaRPr lang="ru-RU"/>
        </a:p>
      </dgm:t>
    </dgm:pt>
    <dgm:pt modelId="{37BDB5C9-C606-436B-B463-2C8230B7B9F6}" type="pres">
      <dgm:prSet presAssocID="{C51CF07C-B0E3-40C3-8BDE-F6CA42869E2D}" presName="node" presStyleLbl="node1" presStyleIdx="5" presStyleCnt="8" custLinFactNeighborX="-5734" custLinFactNeighborY="-1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0D936-6EDF-4088-AC8A-53B2C7AF95B1}" type="pres">
      <dgm:prSet presAssocID="{DD23B74D-E385-4F46-9688-7B263B198F3B}" presName="sibTrans" presStyleCnt="0"/>
      <dgm:spPr/>
      <dgm:t>
        <a:bodyPr/>
        <a:lstStyle/>
        <a:p>
          <a:endParaRPr lang="ru-RU"/>
        </a:p>
      </dgm:t>
    </dgm:pt>
    <dgm:pt modelId="{5D87A3AA-CC0F-4B8B-BB77-071F07E76128}" type="pres">
      <dgm:prSet presAssocID="{5231371D-1485-4AF0-9F88-E93415DA9AED}" presName="node" presStyleLbl="node1" presStyleIdx="6" presStyleCnt="8" custLinFactNeighborX="-5176" custLinFactNeighborY="-8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A1EB5-8B2E-42AA-AF40-4A7E23E7C251}" type="pres">
      <dgm:prSet presAssocID="{A47B55E8-781A-4ABF-A5E8-BBE5D3A8C3D0}" presName="sibTrans" presStyleCnt="0"/>
      <dgm:spPr/>
    </dgm:pt>
    <dgm:pt modelId="{7ED3E8EB-AFC9-483B-8EB9-C49915CE4627}" type="pres">
      <dgm:prSet presAssocID="{6C248F1D-EEBF-4A09-85F3-C1E29ED12C26}" presName="node" presStyleLbl="node1" presStyleIdx="7" presStyleCnt="8" custLinFactNeighborX="3222" custLinFactNeighborY="-8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2F0C63-DA10-46BD-A903-3247A91F98FF}" type="presOf" srcId="{FA643786-E0EE-4999-813F-37059E81CFFE}" destId="{D9DF982E-BA31-47B9-B214-BC193C489CC8}" srcOrd="0" destOrd="0" presId="urn:microsoft.com/office/officeart/2005/8/layout/default"/>
    <dgm:cxn modelId="{93FE033D-6736-4F5A-8952-6A9763255CFF}" srcId="{FA643786-E0EE-4999-813F-37059E81CFFE}" destId="{027604A5-CE13-4AB0-9201-505AA5DDEC1C}" srcOrd="0" destOrd="0" parTransId="{62A0661E-08CA-4573-ABA3-89242FF8365C}" sibTransId="{661D13EC-4CC4-41E4-B78F-016610BC4D91}"/>
    <dgm:cxn modelId="{C83F7055-C012-45AF-A6E5-342750E36418}" type="presOf" srcId="{A53A2157-A6CB-43D0-AA79-AF76BD968D31}" destId="{50088669-D9D5-4EC0-A5DA-0AD1341D0FE8}" srcOrd="0" destOrd="0" presId="urn:microsoft.com/office/officeart/2005/8/layout/default"/>
    <dgm:cxn modelId="{F8CB9C06-863F-4AB3-9766-17F70D69A69B}" type="presOf" srcId="{C51CF07C-B0E3-40C3-8BDE-F6CA42869E2D}" destId="{37BDB5C9-C606-436B-B463-2C8230B7B9F6}" srcOrd="0" destOrd="0" presId="urn:microsoft.com/office/officeart/2005/8/layout/default"/>
    <dgm:cxn modelId="{C7F67D7B-8442-4129-8F32-6454910647B7}" type="presOf" srcId="{5231371D-1485-4AF0-9F88-E93415DA9AED}" destId="{5D87A3AA-CC0F-4B8B-BB77-071F07E76128}" srcOrd="0" destOrd="0" presId="urn:microsoft.com/office/officeart/2005/8/layout/default"/>
    <dgm:cxn modelId="{9352B3FC-C65B-4C98-A8E3-0673B5607C6A}" type="presOf" srcId="{6C248F1D-EEBF-4A09-85F3-C1E29ED12C26}" destId="{7ED3E8EB-AFC9-483B-8EB9-C49915CE4627}" srcOrd="0" destOrd="0" presId="urn:microsoft.com/office/officeart/2005/8/layout/default"/>
    <dgm:cxn modelId="{321401EA-7D4D-4EEE-B7E7-F6DA6F61EDF7}" srcId="{FA643786-E0EE-4999-813F-37059E81CFFE}" destId="{C90989FD-7A5B-4B3F-BEC7-001A4389352A}" srcOrd="4" destOrd="0" parTransId="{BE885681-F434-4FB9-9963-61D7531F7508}" sibTransId="{74C7A4D6-8815-4BE5-B501-4FDD9ED708D7}"/>
    <dgm:cxn modelId="{95186489-6F14-443D-A962-8CFD73678545}" srcId="{FA643786-E0EE-4999-813F-37059E81CFFE}" destId="{148FC6BD-CD01-47C2-9CA2-27BCF2743F95}" srcOrd="3" destOrd="0" parTransId="{016984A7-E106-4B96-8B04-F4242C017B47}" sibTransId="{E07E1CAF-9FD8-4E26-A951-DB20678C5C92}"/>
    <dgm:cxn modelId="{BA0CE2B8-B6D2-4F51-AFF9-870B9812212D}" srcId="{FA643786-E0EE-4999-813F-37059E81CFFE}" destId="{A53A2157-A6CB-43D0-AA79-AF76BD968D31}" srcOrd="1" destOrd="0" parTransId="{41E18618-F01E-4C62-9D0B-9FDD1CF853D3}" sibTransId="{ACFD88B8-8422-442F-8220-34F1DEBDCC6A}"/>
    <dgm:cxn modelId="{DFB6A136-5274-48D8-BC92-D603A30BD3E1}" srcId="{FA643786-E0EE-4999-813F-37059E81CFFE}" destId="{C51CF07C-B0E3-40C3-8BDE-F6CA42869E2D}" srcOrd="5" destOrd="0" parTransId="{C4A75E25-B0DA-4E1D-A6E2-D4FE5372DE0E}" sibTransId="{DD23B74D-E385-4F46-9688-7B263B198F3B}"/>
    <dgm:cxn modelId="{8D6615E6-108D-4971-8535-CBC7B366BF92}" type="presOf" srcId="{148FC6BD-CD01-47C2-9CA2-27BCF2743F95}" destId="{FD47B02A-FA7C-460A-9F91-2493F541B5A5}" srcOrd="0" destOrd="0" presId="urn:microsoft.com/office/officeart/2005/8/layout/default"/>
    <dgm:cxn modelId="{CD2D655C-C46B-462C-88ED-FBC8753CF8A4}" srcId="{FA643786-E0EE-4999-813F-37059E81CFFE}" destId="{6C248F1D-EEBF-4A09-85F3-C1E29ED12C26}" srcOrd="7" destOrd="0" parTransId="{0713EE25-2717-457B-A145-AB0805F89818}" sibTransId="{DE12D8BA-7E3F-4329-BD39-BE28675216F4}"/>
    <dgm:cxn modelId="{2C194A17-3CB3-4611-B498-0052B2B2F2F6}" type="presOf" srcId="{027604A5-CE13-4AB0-9201-505AA5DDEC1C}" destId="{22D5F134-23D6-4944-A372-84D6790477C4}" srcOrd="0" destOrd="0" presId="urn:microsoft.com/office/officeart/2005/8/layout/default"/>
    <dgm:cxn modelId="{A6A76BE4-1D0B-43C2-977B-67A702977B65}" type="presOf" srcId="{F588AF7C-4AB2-417B-AB50-DFCC57449F28}" destId="{F5BCA967-7156-4693-8558-E09C74D20EE8}" srcOrd="0" destOrd="0" presId="urn:microsoft.com/office/officeart/2005/8/layout/default"/>
    <dgm:cxn modelId="{6ED615C4-8BA0-4562-865D-89BB05C358C4}" srcId="{FA643786-E0EE-4999-813F-37059E81CFFE}" destId="{F588AF7C-4AB2-417B-AB50-DFCC57449F28}" srcOrd="2" destOrd="0" parTransId="{247AF330-04F8-4936-902D-926A1D6457E8}" sibTransId="{B6FF46B6-9473-4F66-A898-370BDF85AA3C}"/>
    <dgm:cxn modelId="{40FC07B7-635B-4532-B634-B29EF1297D81}" srcId="{FA643786-E0EE-4999-813F-37059E81CFFE}" destId="{5231371D-1485-4AF0-9F88-E93415DA9AED}" srcOrd="6" destOrd="0" parTransId="{CD73B872-666D-4DA4-BE35-4893CF394408}" sibTransId="{A47B55E8-781A-4ABF-A5E8-BBE5D3A8C3D0}"/>
    <dgm:cxn modelId="{DFD86F29-ED82-4021-9E09-1727D4CC1B55}" type="presOf" srcId="{C90989FD-7A5B-4B3F-BEC7-001A4389352A}" destId="{4E8036CF-2E8B-4583-953C-AF7BBD8C73E8}" srcOrd="0" destOrd="0" presId="urn:microsoft.com/office/officeart/2005/8/layout/default"/>
    <dgm:cxn modelId="{0CD62DFD-BFDB-487B-B4F4-64EA5095D672}" type="presParOf" srcId="{D9DF982E-BA31-47B9-B214-BC193C489CC8}" destId="{22D5F134-23D6-4944-A372-84D6790477C4}" srcOrd="0" destOrd="0" presId="urn:microsoft.com/office/officeart/2005/8/layout/default"/>
    <dgm:cxn modelId="{0C3B4CAE-A9C9-4AD7-9CBD-3964232C14FB}" type="presParOf" srcId="{D9DF982E-BA31-47B9-B214-BC193C489CC8}" destId="{4B659112-DBAD-4572-9DAB-ED997ED2F016}" srcOrd="1" destOrd="0" presId="urn:microsoft.com/office/officeart/2005/8/layout/default"/>
    <dgm:cxn modelId="{5B83F406-32A0-4E79-9782-8B7B230218FD}" type="presParOf" srcId="{D9DF982E-BA31-47B9-B214-BC193C489CC8}" destId="{50088669-D9D5-4EC0-A5DA-0AD1341D0FE8}" srcOrd="2" destOrd="0" presId="urn:microsoft.com/office/officeart/2005/8/layout/default"/>
    <dgm:cxn modelId="{91A31C52-A004-48B3-9E7E-FBB0874887A9}" type="presParOf" srcId="{D9DF982E-BA31-47B9-B214-BC193C489CC8}" destId="{FE0C9FBB-7C85-4A52-A3B4-50AAE632E764}" srcOrd="3" destOrd="0" presId="urn:microsoft.com/office/officeart/2005/8/layout/default"/>
    <dgm:cxn modelId="{5090086E-AE84-4991-B859-2C44462A5008}" type="presParOf" srcId="{D9DF982E-BA31-47B9-B214-BC193C489CC8}" destId="{F5BCA967-7156-4693-8558-E09C74D20EE8}" srcOrd="4" destOrd="0" presId="urn:microsoft.com/office/officeart/2005/8/layout/default"/>
    <dgm:cxn modelId="{816ECB1F-0AB4-4260-859F-9B52034D90C9}" type="presParOf" srcId="{D9DF982E-BA31-47B9-B214-BC193C489CC8}" destId="{4E5A3699-CDF9-456A-9C51-23D12F8C1F9D}" srcOrd="5" destOrd="0" presId="urn:microsoft.com/office/officeart/2005/8/layout/default"/>
    <dgm:cxn modelId="{FFE70BF6-1BF6-4BDE-9201-AC545E1D6116}" type="presParOf" srcId="{D9DF982E-BA31-47B9-B214-BC193C489CC8}" destId="{FD47B02A-FA7C-460A-9F91-2493F541B5A5}" srcOrd="6" destOrd="0" presId="urn:microsoft.com/office/officeart/2005/8/layout/default"/>
    <dgm:cxn modelId="{C0A29D55-4F4C-45BC-8264-EA03BF77D8FE}" type="presParOf" srcId="{D9DF982E-BA31-47B9-B214-BC193C489CC8}" destId="{3015595E-B9DC-4D0D-AF0F-8AEA30A0C4F6}" srcOrd="7" destOrd="0" presId="urn:microsoft.com/office/officeart/2005/8/layout/default"/>
    <dgm:cxn modelId="{A1C9E060-AF77-402D-BDEA-44DB2BB7A44D}" type="presParOf" srcId="{D9DF982E-BA31-47B9-B214-BC193C489CC8}" destId="{4E8036CF-2E8B-4583-953C-AF7BBD8C73E8}" srcOrd="8" destOrd="0" presId="urn:microsoft.com/office/officeart/2005/8/layout/default"/>
    <dgm:cxn modelId="{A8CBA0F5-C589-4B96-A04E-B43D1923CADA}" type="presParOf" srcId="{D9DF982E-BA31-47B9-B214-BC193C489CC8}" destId="{AC79D35F-EDF6-4563-A30B-2C9008D1DD79}" srcOrd="9" destOrd="0" presId="urn:microsoft.com/office/officeart/2005/8/layout/default"/>
    <dgm:cxn modelId="{4D890E95-3BB9-4739-9F6F-5BCA81279AA7}" type="presParOf" srcId="{D9DF982E-BA31-47B9-B214-BC193C489CC8}" destId="{37BDB5C9-C606-436B-B463-2C8230B7B9F6}" srcOrd="10" destOrd="0" presId="urn:microsoft.com/office/officeart/2005/8/layout/default"/>
    <dgm:cxn modelId="{8DE682B2-C437-41AC-8DD0-369AB36DEBC6}" type="presParOf" srcId="{D9DF982E-BA31-47B9-B214-BC193C489CC8}" destId="{51D0D936-6EDF-4088-AC8A-53B2C7AF95B1}" srcOrd="11" destOrd="0" presId="urn:microsoft.com/office/officeart/2005/8/layout/default"/>
    <dgm:cxn modelId="{E72AC2A1-5A14-4400-916B-AF9671F66778}" type="presParOf" srcId="{D9DF982E-BA31-47B9-B214-BC193C489CC8}" destId="{5D87A3AA-CC0F-4B8B-BB77-071F07E76128}" srcOrd="12" destOrd="0" presId="urn:microsoft.com/office/officeart/2005/8/layout/default"/>
    <dgm:cxn modelId="{C79CDD6D-3BD7-4165-BDB9-01F6D716E9F3}" type="presParOf" srcId="{D9DF982E-BA31-47B9-B214-BC193C489CC8}" destId="{7D8A1EB5-8B2E-42AA-AF40-4A7E23E7C251}" srcOrd="13" destOrd="0" presId="urn:microsoft.com/office/officeart/2005/8/layout/default"/>
    <dgm:cxn modelId="{9E855820-98B1-4F8E-8823-A23650A0D2D1}" type="presParOf" srcId="{D9DF982E-BA31-47B9-B214-BC193C489CC8}" destId="{7ED3E8EB-AFC9-483B-8EB9-C49915CE4627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961A67-BA49-49E4-940C-C6F62B2C4954}" type="doc">
      <dgm:prSet loTypeId="urn:microsoft.com/office/officeart/2005/8/layout/hierarchy6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711BF10-DB81-40B3-B610-53ED1E773EBF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окончательный перечень </a:t>
          </a:r>
          <a:r>
            <a:rPr lang="ru-RU" sz="130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крупных и средних организаций, предоставляющих сведения по форме № ТЗВ-КСП</a:t>
          </a:r>
        </a:p>
        <a:p>
          <a:pPr>
            <a:lnSpc>
              <a:spcPct val="120000"/>
            </a:lnSpc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1619 организаций:</a:t>
          </a:r>
          <a:endParaRPr lang="ru-RU" sz="1400" kern="0" dirty="0">
            <a:solidFill>
              <a:schemeClr val="accent1">
                <a:lumMod val="50000"/>
              </a:schemeClr>
            </a:solidFill>
          </a:endParaRPr>
        </a:p>
      </dgm:t>
    </dgm:pt>
    <dgm:pt modelId="{E2122A55-4EA9-4C0E-9AFB-0AD4984756D6}" type="parTrans" cxnId="{4DBC2D62-A7D4-44F6-9290-6243A8BC4B72}">
      <dgm:prSet/>
      <dgm:spPr/>
      <dgm:t>
        <a:bodyPr/>
        <a:lstStyle/>
        <a:p>
          <a:endParaRPr lang="ru-RU"/>
        </a:p>
      </dgm:t>
    </dgm:pt>
    <dgm:pt modelId="{F6E59C90-4668-4730-83C3-45D6B9832270}" type="sibTrans" cxnId="{4DBC2D62-A7D4-44F6-9290-6243A8BC4B72}">
      <dgm:prSet/>
      <dgm:spPr/>
      <dgm:t>
        <a:bodyPr/>
        <a:lstStyle/>
        <a:p>
          <a:endParaRPr lang="ru-RU"/>
        </a:p>
      </dgm:t>
    </dgm:pt>
    <dgm:pt modelId="{9AD11960-3051-40A9-A25F-F8C4B05CF810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предварительно сформированный перечень </a:t>
          </a:r>
        </a:p>
        <a:p>
          <a:pPr>
            <a:lnSpc>
              <a:spcPct val="120000"/>
            </a:lnSpc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1329 организаций</a:t>
          </a:r>
        </a:p>
        <a:p>
          <a:pPr>
            <a:lnSpc>
              <a:spcPct val="120000"/>
            </a:lnSpc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(по результатам мониторинга 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95,3%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проводят подготовительную работу,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4,6%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- планируют на март 2012 г.)</a:t>
          </a:r>
        </a:p>
      </dgm:t>
    </dgm:pt>
    <dgm:pt modelId="{B60AE2B4-9152-4633-99D2-80033C538509}" type="parTrans" cxnId="{A523F093-E526-4E30-8C8A-286D735D1229}">
      <dgm:prSet/>
      <dgm:spPr/>
      <dgm:t>
        <a:bodyPr/>
        <a:lstStyle/>
        <a:p>
          <a:endParaRPr lang="ru-RU"/>
        </a:p>
      </dgm:t>
    </dgm:pt>
    <dgm:pt modelId="{A64B1AC9-D7C3-48C9-88D2-566F7AA1E20D}" type="sibTrans" cxnId="{A523F093-E526-4E30-8C8A-286D735D1229}">
      <dgm:prSet/>
      <dgm:spPr/>
      <dgm:t>
        <a:bodyPr/>
        <a:lstStyle/>
        <a:p>
          <a:endParaRPr lang="ru-RU"/>
        </a:p>
      </dgm:t>
    </dgm:pt>
    <dgm:pt modelId="{BDA0129C-9087-4658-B8F9-9756560B2423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приняли участие в обучающих семинарах 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1083</a:t>
          </a:r>
        </a:p>
      </dgm:t>
    </dgm:pt>
    <dgm:pt modelId="{241BC3C6-88B4-438C-A4AB-3BFFE54DC8A7}" type="parTrans" cxnId="{57F92C1A-9250-46B1-AD6E-7670CA4DDC5B}">
      <dgm:prSet/>
      <dgm:spPr/>
      <dgm:t>
        <a:bodyPr/>
        <a:lstStyle/>
        <a:p>
          <a:endParaRPr lang="ru-RU"/>
        </a:p>
      </dgm:t>
    </dgm:pt>
    <dgm:pt modelId="{CA256BE4-AD4B-4FFC-9B91-492E76427679}" type="sibTrans" cxnId="{57F92C1A-9250-46B1-AD6E-7670CA4DDC5B}">
      <dgm:prSet/>
      <dgm:spPr/>
      <dgm:t>
        <a:bodyPr/>
        <a:lstStyle/>
        <a:p>
          <a:endParaRPr lang="ru-RU"/>
        </a:p>
      </dgm:t>
    </dgm:pt>
    <dgm:pt modelId="{B096CD7B-7588-4505-AA84-7D0846BBD0D6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самостоятельно изучили направленный статистический инструментарий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246</a:t>
          </a:r>
        </a:p>
      </dgm:t>
    </dgm:pt>
    <dgm:pt modelId="{79B0350E-C24F-432B-AC92-8472FA4F9841}" type="parTrans" cxnId="{626C600D-EED6-429A-8DD1-6B03BF3F3EA9}">
      <dgm:prSet/>
      <dgm:spPr/>
      <dgm:t>
        <a:bodyPr/>
        <a:lstStyle/>
        <a:p>
          <a:endParaRPr lang="ru-RU"/>
        </a:p>
      </dgm:t>
    </dgm:pt>
    <dgm:pt modelId="{AF62D4E7-83E5-4ADA-BB58-89A6FEC0D162}" type="sibTrans" cxnId="{626C600D-EED6-429A-8DD1-6B03BF3F3EA9}">
      <dgm:prSet/>
      <dgm:spPr/>
      <dgm:t>
        <a:bodyPr/>
        <a:lstStyle/>
        <a:p>
          <a:endParaRPr lang="ru-RU"/>
        </a:p>
      </dgm:t>
    </dgm:pt>
    <dgm:pt modelId="{F36E2D9C-218A-4961-9281-3AF3D4A0430B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включены по данным сплошного обследования субъектов малого предпринимательства </a:t>
          </a:r>
        </a:p>
        <a:p>
          <a:pPr>
            <a:lnSpc>
              <a:spcPct val="120000"/>
            </a:lnSpc>
          </a:pPr>
          <a:r>
            <a:rPr lang="ru-RU" sz="14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290 организаций</a:t>
          </a:r>
          <a:endParaRPr lang="ru-RU" sz="1400" b="1" kern="0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DB4963A-762C-4C9F-9777-8F24A2621B34}" type="parTrans" cxnId="{81CFD388-9F06-49A4-B6B6-ADC9EE0474F3}">
      <dgm:prSet/>
      <dgm:spPr/>
      <dgm:t>
        <a:bodyPr/>
        <a:lstStyle/>
        <a:p>
          <a:endParaRPr lang="ru-RU"/>
        </a:p>
      </dgm:t>
    </dgm:pt>
    <dgm:pt modelId="{D1256666-95C4-4DF5-9026-DA416403C107}" type="sibTrans" cxnId="{81CFD388-9F06-49A4-B6B6-ADC9EE0474F3}">
      <dgm:prSet/>
      <dgm:spPr/>
      <dgm:t>
        <a:bodyPr/>
        <a:lstStyle/>
        <a:p>
          <a:endParaRPr lang="ru-RU"/>
        </a:p>
      </dgm:t>
    </dgm:pt>
    <dgm:pt modelId="{F84A6C24-1935-41A4-97B7-8505C18E8C55}" type="pres">
      <dgm:prSet presAssocID="{30961A67-BA49-49E4-940C-C6F62B2C495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7F3DEE-AD67-40B1-BE8E-F1B7EE882B61}" type="pres">
      <dgm:prSet presAssocID="{30961A67-BA49-49E4-940C-C6F62B2C4954}" presName="hierFlow" presStyleCnt="0"/>
      <dgm:spPr/>
    </dgm:pt>
    <dgm:pt modelId="{83036108-A282-4FD3-87FE-F2B04C3DE51B}" type="pres">
      <dgm:prSet presAssocID="{30961A67-BA49-49E4-940C-C6F62B2C495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42897F7-11BE-4475-9BCF-BF28065FAEBC}" type="pres">
      <dgm:prSet presAssocID="{1711BF10-DB81-40B3-B610-53ED1E773EBF}" presName="Name14" presStyleCnt="0"/>
      <dgm:spPr/>
    </dgm:pt>
    <dgm:pt modelId="{E94D9ABB-9563-4D9D-9F61-37C573023632}" type="pres">
      <dgm:prSet presAssocID="{1711BF10-DB81-40B3-B610-53ED1E773EBF}" presName="level1Shape" presStyleLbl="node0" presStyleIdx="0" presStyleCnt="1" custScaleX="224337" custLinFactNeighborX="18681" custLinFactNeighborY="6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09353D-60CD-4D8E-A056-6489A6288806}" type="pres">
      <dgm:prSet presAssocID="{1711BF10-DB81-40B3-B610-53ED1E773EBF}" presName="hierChild2" presStyleCnt="0"/>
      <dgm:spPr/>
    </dgm:pt>
    <dgm:pt modelId="{EA1FB865-0716-46FA-8F17-7721BCFC0996}" type="pres">
      <dgm:prSet presAssocID="{B60AE2B4-9152-4633-99D2-80033C538509}" presName="Name19" presStyleLbl="parChTrans1D2" presStyleIdx="0" presStyleCnt="2"/>
      <dgm:spPr/>
      <dgm:t>
        <a:bodyPr/>
        <a:lstStyle/>
        <a:p>
          <a:endParaRPr lang="ru-RU"/>
        </a:p>
      </dgm:t>
    </dgm:pt>
    <dgm:pt modelId="{64074BE1-35A1-48F8-8918-8E3F243B66C8}" type="pres">
      <dgm:prSet presAssocID="{9AD11960-3051-40A9-A25F-F8C4B05CF810}" presName="Name21" presStyleCnt="0"/>
      <dgm:spPr/>
    </dgm:pt>
    <dgm:pt modelId="{6FC0FFA4-E91D-495F-B55B-0F42460210BB}" type="pres">
      <dgm:prSet presAssocID="{9AD11960-3051-40A9-A25F-F8C4B05CF810}" presName="level2Shape" presStyleLbl="node2" presStyleIdx="0" presStyleCnt="2" custScaleX="234815" custScaleY="151900" custLinFactNeighborX="-29871" custLinFactNeighborY="-316"/>
      <dgm:spPr/>
      <dgm:t>
        <a:bodyPr/>
        <a:lstStyle/>
        <a:p>
          <a:endParaRPr lang="ru-RU"/>
        </a:p>
      </dgm:t>
    </dgm:pt>
    <dgm:pt modelId="{0FA9C787-1A9C-40F7-9F7B-10F9E35BCCE5}" type="pres">
      <dgm:prSet presAssocID="{9AD11960-3051-40A9-A25F-F8C4B05CF810}" presName="hierChild3" presStyleCnt="0"/>
      <dgm:spPr/>
    </dgm:pt>
    <dgm:pt modelId="{1085DC9F-122E-4181-B006-4654AD77C8C2}" type="pres">
      <dgm:prSet presAssocID="{241BC3C6-88B4-438C-A4AB-3BFFE54DC8A7}" presName="Name19" presStyleLbl="parChTrans1D3" presStyleIdx="0" presStyleCnt="2"/>
      <dgm:spPr/>
      <dgm:t>
        <a:bodyPr/>
        <a:lstStyle/>
        <a:p>
          <a:endParaRPr lang="ru-RU"/>
        </a:p>
      </dgm:t>
    </dgm:pt>
    <dgm:pt modelId="{2B505E59-78A9-4883-92DD-54910304FC67}" type="pres">
      <dgm:prSet presAssocID="{BDA0129C-9087-4658-B8F9-9756560B2423}" presName="Name21" presStyleCnt="0"/>
      <dgm:spPr/>
    </dgm:pt>
    <dgm:pt modelId="{38DE4A00-6E89-441B-82C5-3C5B657C2A43}" type="pres">
      <dgm:prSet presAssocID="{BDA0129C-9087-4658-B8F9-9756560B2423}" presName="level2Shape" presStyleLbl="node3" presStyleIdx="0" presStyleCnt="2" custScaleX="90047" custScaleY="109675" custLinFactNeighborX="-20718" custLinFactNeighborY="-7144"/>
      <dgm:spPr/>
      <dgm:t>
        <a:bodyPr/>
        <a:lstStyle/>
        <a:p>
          <a:endParaRPr lang="ru-RU"/>
        </a:p>
      </dgm:t>
    </dgm:pt>
    <dgm:pt modelId="{6CAFD71D-939A-4A77-ADA4-936F7BCE1F38}" type="pres">
      <dgm:prSet presAssocID="{BDA0129C-9087-4658-B8F9-9756560B2423}" presName="hierChild3" presStyleCnt="0"/>
      <dgm:spPr/>
    </dgm:pt>
    <dgm:pt modelId="{1FB1E52E-7BD9-4CA5-A780-5D377D699B74}" type="pres">
      <dgm:prSet presAssocID="{79B0350E-C24F-432B-AC92-8472FA4F9841}" presName="Name19" presStyleLbl="parChTrans1D3" presStyleIdx="1" presStyleCnt="2"/>
      <dgm:spPr/>
      <dgm:t>
        <a:bodyPr/>
        <a:lstStyle/>
        <a:p>
          <a:endParaRPr lang="ru-RU"/>
        </a:p>
      </dgm:t>
    </dgm:pt>
    <dgm:pt modelId="{4CFEC5F2-C8ED-451B-9709-8FDA1C8CED93}" type="pres">
      <dgm:prSet presAssocID="{B096CD7B-7588-4505-AA84-7D0846BBD0D6}" presName="Name21" presStyleCnt="0"/>
      <dgm:spPr/>
    </dgm:pt>
    <dgm:pt modelId="{8082D856-D91E-4473-B598-41E5B88A0361}" type="pres">
      <dgm:prSet presAssocID="{B096CD7B-7588-4505-AA84-7D0846BBD0D6}" presName="level2Shape" presStyleLbl="node3" presStyleIdx="1" presStyleCnt="2" custScaleX="124196" custScaleY="108696" custLinFactNeighborX="-36797" custLinFactNeighborY="-7144"/>
      <dgm:spPr/>
      <dgm:t>
        <a:bodyPr/>
        <a:lstStyle/>
        <a:p>
          <a:endParaRPr lang="ru-RU"/>
        </a:p>
      </dgm:t>
    </dgm:pt>
    <dgm:pt modelId="{46704DA1-FC1F-4090-B0BC-C638608CBAA1}" type="pres">
      <dgm:prSet presAssocID="{B096CD7B-7588-4505-AA84-7D0846BBD0D6}" presName="hierChild3" presStyleCnt="0"/>
      <dgm:spPr/>
    </dgm:pt>
    <dgm:pt modelId="{438EED8F-E14C-489B-AFDB-65235A9CE087}" type="pres">
      <dgm:prSet presAssocID="{ADB4963A-762C-4C9F-9777-8F24A2621B34}" presName="Name19" presStyleLbl="parChTrans1D2" presStyleIdx="1" presStyleCnt="2"/>
      <dgm:spPr/>
      <dgm:t>
        <a:bodyPr/>
        <a:lstStyle/>
        <a:p>
          <a:endParaRPr lang="ru-RU"/>
        </a:p>
      </dgm:t>
    </dgm:pt>
    <dgm:pt modelId="{E95EAB3A-D227-431B-9148-E5A88910250B}" type="pres">
      <dgm:prSet presAssocID="{F36E2D9C-218A-4961-9281-3AF3D4A0430B}" presName="Name21" presStyleCnt="0"/>
      <dgm:spPr/>
    </dgm:pt>
    <dgm:pt modelId="{B6DB99CA-D7E2-4522-B335-7758554BD2E7}" type="pres">
      <dgm:prSet presAssocID="{F36E2D9C-218A-4961-9281-3AF3D4A0430B}" presName="level2Shape" presStyleLbl="node2" presStyleIdx="1" presStyleCnt="2" custScaleX="139564" custScaleY="153653" custLinFactNeighborX="-22559" custLinFactNeighborY="126"/>
      <dgm:spPr/>
      <dgm:t>
        <a:bodyPr/>
        <a:lstStyle/>
        <a:p>
          <a:endParaRPr lang="ru-RU"/>
        </a:p>
      </dgm:t>
    </dgm:pt>
    <dgm:pt modelId="{E23AB49A-D4F7-4230-9421-4FD5AF326141}" type="pres">
      <dgm:prSet presAssocID="{F36E2D9C-218A-4961-9281-3AF3D4A0430B}" presName="hierChild3" presStyleCnt="0"/>
      <dgm:spPr/>
    </dgm:pt>
    <dgm:pt modelId="{F21FA385-F7A1-4608-B58D-D4A5D7C6F80E}" type="pres">
      <dgm:prSet presAssocID="{30961A67-BA49-49E4-940C-C6F62B2C4954}" presName="bgShapesFlow" presStyleCnt="0"/>
      <dgm:spPr/>
    </dgm:pt>
  </dgm:ptLst>
  <dgm:cxnLst>
    <dgm:cxn modelId="{81CFD388-9F06-49A4-B6B6-ADC9EE0474F3}" srcId="{1711BF10-DB81-40B3-B610-53ED1E773EBF}" destId="{F36E2D9C-218A-4961-9281-3AF3D4A0430B}" srcOrd="1" destOrd="0" parTransId="{ADB4963A-762C-4C9F-9777-8F24A2621B34}" sibTransId="{D1256666-95C4-4DF5-9026-DA416403C107}"/>
    <dgm:cxn modelId="{A704490E-B47A-4982-B583-CEEEDB8A05F2}" type="presOf" srcId="{B096CD7B-7588-4505-AA84-7D0846BBD0D6}" destId="{8082D856-D91E-4473-B598-41E5B88A0361}" srcOrd="0" destOrd="0" presId="urn:microsoft.com/office/officeart/2005/8/layout/hierarchy6"/>
    <dgm:cxn modelId="{93D1C5CA-5DF2-4E19-A451-6A282D60BFD3}" type="presOf" srcId="{F36E2D9C-218A-4961-9281-3AF3D4A0430B}" destId="{B6DB99CA-D7E2-4522-B335-7758554BD2E7}" srcOrd="0" destOrd="0" presId="urn:microsoft.com/office/officeart/2005/8/layout/hierarchy6"/>
    <dgm:cxn modelId="{9DB732B7-B74E-4C64-BEB7-D2672E8B3939}" type="presOf" srcId="{30961A67-BA49-49E4-940C-C6F62B2C4954}" destId="{F84A6C24-1935-41A4-97B7-8505C18E8C55}" srcOrd="0" destOrd="0" presId="urn:microsoft.com/office/officeart/2005/8/layout/hierarchy6"/>
    <dgm:cxn modelId="{7B866CAB-AA63-490E-91F2-537CFA900526}" type="presOf" srcId="{1711BF10-DB81-40B3-B610-53ED1E773EBF}" destId="{E94D9ABB-9563-4D9D-9F61-37C573023632}" srcOrd="0" destOrd="0" presId="urn:microsoft.com/office/officeart/2005/8/layout/hierarchy6"/>
    <dgm:cxn modelId="{626C600D-EED6-429A-8DD1-6B03BF3F3EA9}" srcId="{9AD11960-3051-40A9-A25F-F8C4B05CF810}" destId="{B096CD7B-7588-4505-AA84-7D0846BBD0D6}" srcOrd="1" destOrd="0" parTransId="{79B0350E-C24F-432B-AC92-8472FA4F9841}" sibTransId="{AF62D4E7-83E5-4ADA-BB58-89A6FEC0D162}"/>
    <dgm:cxn modelId="{05CB7C59-AC71-495A-B7AA-4CD2D00E5481}" type="presOf" srcId="{BDA0129C-9087-4658-B8F9-9756560B2423}" destId="{38DE4A00-6E89-441B-82C5-3C5B657C2A43}" srcOrd="0" destOrd="0" presId="urn:microsoft.com/office/officeart/2005/8/layout/hierarchy6"/>
    <dgm:cxn modelId="{5617779E-9C12-4193-804E-23D1D611C28E}" type="presOf" srcId="{241BC3C6-88B4-438C-A4AB-3BFFE54DC8A7}" destId="{1085DC9F-122E-4181-B006-4654AD77C8C2}" srcOrd="0" destOrd="0" presId="urn:microsoft.com/office/officeart/2005/8/layout/hierarchy6"/>
    <dgm:cxn modelId="{3EFEC3B2-18A2-4181-92A1-25B5E544548F}" type="presOf" srcId="{ADB4963A-762C-4C9F-9777-8F24A2621B34}" destId="{438EED8F-E14C-489B-AFDB-65235A9CE087}" srcOrd="0" destOrd="0" presId="urn:microsoft.com/office/officeart/2005/8/layout/hierarchy6"/>
    <dgm:cxn modelId="{57F92C1A-9250-46B1-AD6E-7670CA4DDC5B}" srcId="{9AD11960-3051-40A9-A25F-F8C4B05CF810}" destId="{BDA0129C-9087-4658-B8F9-9756560B2423}" srcOrd="0" destOrd="0" parTransId="{241BC3C6-88B4-438C-A4AB-3BFFE54DC8A7}" sibTransId="{CA256BE4-AD4B-4FFC-9B91-492E76427679}"/>
    <dgm:cxn modelId="{D4C203A7-0D46-45AC-B252-523CE78FBE60}" type="presOf" srcId="{B60AE2B4-9152-4633-99D2-80033C538509}" destId="{EA1FB865-0716-46FA-8F17-7721BCFC0996}" srcOrd="0" destOrd="0" presId="urn:microsoft.com/office/officeart/2005/8/layout/hierarchy6"/>
    <dgm:cxn modelId="{4EDC552D-F172-4329-B5AA-4EDF3BB56698}" type="presOf" srcId="{9AD11960-3051-40A9-A25F-F8C4B05CF810}" destId="{6FC0FFA4-E91D-495F-B55B-0F42460210BB}" srcOrd="0" destOrd="0" presId="urn:microsoft.com/office/officeart/2005/8/layout/hierarchy6"/>
    <dgm:cxn modelId="{A523F093-E526-4E30-8C8A-286D735D1229}" srcId="{1711BF10-DB81-40B3-B610-53ED1E773EBF}" destId="{9AD11960-3051-40A9-A25F-F8C4B05CF810}" srcOrd="0" destOrd="0" parTransId="{B60AE2B4-9152-4633-99D2-80033C538509}" sibTransId="{A64B1AC9-D7C3-48C9-88D2-566F7AA1E20D}"/>
    <dgm:cxn modelId="{5ED289BC-AAD9-4766-8D4A-5AD703605F78}" type="presOf" srcId="{79B0350E-C24F-432B-AC92-8472FA4F9841}" destId="{1FB1E52E-7BD9-4CA5-A780-5D377D699B74}" srcOrd="0" destOrd="0" presId="urn:microsoft.com/office/officeart/2005/8/layout/hierarchy6"/>
    <dgm:cxn modelId="{4DBC2D62-A7D4-44F6-9290-6243A8BC4B72}" srcId="{30961A67-BA49-49E4-940C-C6F62B2C4954}" destId="{1711BF10-DB81-40B3-B610-53ED1E773EBF}" srcOrd="0" destOrd="0" parTransId="{E2122A55-4EA9-4C0E-9AFB-0AD4984756D6}" sibTransId="{F6E59C90-4668-4730-83C3-45D6B9832270}"/>
    <dgm:cxn modelId="{E40A2218-06E7-470F-B84D-FEB5BE2181C3}" type="presParOf" srcId="{F84A6C24-1935-41A4-97B7-8505C18E8C55}" destId="{867F3DEE-AD67-40B1-BE8E-F1B7EE882B61}" srcOrd="0" destOrd="0" presId="urn:microsoft.com/office/officeart/2005/8/layout/hierarchy6"/>
    <dgm:cxn modelId="{14D0CB63-C616-477B-A158-AE9D75469D4B}" type="presParOf" srcId="{867F3DEE-AD67-40B1-BE8E-F1B7EE882B61}" destId="{83036108-A282-4FD3-87FE-F2B04C3DE51B}" srcOrd="0" destOrd="0" presId="urn:microsoft.com/office/officeart/2005/8/layout/hierarchy6"/>
    <dgm:cxn modelId="{282F1F84-CB06-4A61-8F02-675CBEB5F3B2}" type="presParOf" srcId="{83036108-A282-4FD3-87FE-F2B04C3DE51B}" destId="{E42897F7-11BE-4475-9BCF-BF28065FAEBC}" srcOrd="0" destOrd="0" presId="urn:microsoft.com/office/officeart/2005/8/layout/hierarchy6"/>
    <dgm:cxn modelId="{93A72FEF-0EEA-4EE8-95CF-DC71452CB5AA}" type="presParOf" srcId="{E42897F7-11BE-4475-9BCF-BF28065FAEBC}" destId="{E94D9ABB-9563-4D9D-9F61-37C573023632}" srcOrd="0" destOrd="0" presId="urn:microsoft.com/office/officeart/2005/8/layout/hierarchy6"/>
    <dgm:cxn modelId="{61FED932-7901-4E7A-AA84-6BB3F7D29664}" type="presParOf" srcId="{E42897F7-11BE-4475-9BCF-BF28065FAEBC}" destId="{1F09353D-60CD-4D8E-A056-6489A6288806}" srcOrd="1" destOrd="0" presId="urn:microsoft.com/office/officeart/2005/8/layout/hierarchy6"/>
    <dgm:cxn modelId="{0A745A11-2E6C-4119-8B18-9FC50A66D54D}" type="presParOf" srcId="{1F09353D-60CD-4D8E-A056-6489A6288806}" destId="{EA1FB865-0716-46FA-8F17-7721BCFC0996}" srcOrd="0" destOrd="0" presId="urn:microsoft.com/office/officeart/2005/8/layout/hierarchy6"/>
    <dgm:cxn modelId="{CEDCF304-5F06-421B-B367-E8E6A52BAC72}" type="presParOf" srcId="{1F09353D-60CD-4D8E-A056-6489A6288806}" destId="{64074BE1-35A1-48F8-8918-8E3F243B66C8}" srcOrd="1" destOrd="0" presId="urn:microsoft.com/office/officeart/2005/8/layout/hierarchy6"/>
    <dgm:cxn modelId="{61A68B01-E96A-4FBC-A481-2E184D682958}" type="presParOf" srcId="{64074BE1-35A1-48F8-8918-8E3F243B66C8}" destId="{6FC0FFA4-E91D-495F-B55B-0F42460210BB}" srcOrd="0" destOrd="0" presId="urn:microsoft.com/office/officeart/2005/8/layout/hierarchy6"/>
    <dgm:cxn modelId="{D759602E-FFAE-4A85-B25C-59A7219FA444}" type="presParOf" srcId="{64074BE1-35A1-48F8-8918-8E3F243B66C8}" destId="{0FA9C787-1A9C-40F7-9F7B-10F9E35BCCE5}" srcOrd="1" destOrd="0" presId="urn:microsoft.com/office/officeart/2005/8/layout/hierarchy6"/>
    <dgm:cxn modelId="{6633D34A-1FF6-4616-ABD2-7C4A608B81CE}" type="presParOf" srcId="{0FA9C787-1A9C-40F7-9F7B-10F9E35BCCE5}" destId="{1085DC9F-122E-4181-B006-4654AD77C8C2}" srcOrd="0" destOrd="0" presId="urn:microsoft.com/office/officeart/2005/8/layout/hierarchy6"/>
    <dgm:cxn modelId="{48923A12-F4C8-4CB5-9C24-069D81EBC73B}" type="presParOf" srcId="{0FA9C787-1A9C-40F7-9F7B-10F9E35BCCE5}" destId="{2B505E59-78A9-4883-92DD-54910304FC67}" srcOrd="1" destOrd="0" presId="urn:microsoft.com/office/officeart/2005/8/layout/hierarchy6"/>
    <dgm:cxn modelId="{925D7C86-5EFE-4666-90AC-652E56644DFA}" type="presParOf" srcId="{2B505E59-78A9-4883-92DD-54910304FC67}" destId="{38DE4A00-6E89-441B-82C5-3C5B657C2A43}" srcOrd="0" destOrd="0" presId="urn:microsoft.com/office/officeart/2005/8/layout/hierarchy6"/>
    <dgm:cxn modelId="{5AF3B7AE-4D2C-46DB-A0B4-41010282CAC1}" type="presParOf" srcId="{2B505E59-78A9-4883-92DD-54910304FC67}" destId="{6CAFD71D-939A-4A77-ADA4-936F7BCE1F38}" srcOrd="1" destOrd="0" presId="urn:microsoft.com/office/officeart/2005/8/layout/hierarchy6"/>
    <dgm:cxn modelId="{E504F63E-3F6B-46E1-9AAA-6A7F382FE7E2}" type="presParOf" srcId="{0FA9C787-1A9C-40F7-9F7B-10F9E35BCCE5}" destId="{1FB1E52E-7BD9-4CA5-A780-5D377D699B74}" srcOrd="2" destOrd="0" presId="urn:microsoft.com/office/officeart/2005/8/layout/hierarchy6"/>
    <dgm:cxn modelId="{DECEE23C-1301-4DB2-A3C1-95A544307ADA}" type="presParOf" srcId="{0FA9C787-1A9C-40F7-9F7B-10F9E35BCCE5}" destId="{4CFEC5F2-C8ED-451B-9709-8FDA1C8CED93}" srcOrd="3" destOrd="0" presId="urn:microsoft.com/office/officeart/2005/8/layout/hierarchy6"/>
    <dgm:cxn modelId="{A286A56C-4ECA-4942-BDED-DFABEB7DD361}" type="presParOf" srcId="{4CFEC5F2-C8ED-451B-9709-8FDA1C8CED93}" destId="{8082D856-D91E-4473-B598-41E5B88A0361}" srcOrd="0" destOrd="0" presId="urn:microsoft.com/office/officeart/2005/8/layout/hierarchy6"/>
    <dgm:cxn modelId="{2690464E-935F-4872-B335-9D275555CE81}" type="presParOf" srcId="{4CFEC5F2-C8ED-451B-9709-8FDA1C8CED93}" destId="{46704DA1-FC1F-4090-B0BC-C638608CBAA1}" srcOrd="1" destOrd="0" presId="urn:microsoft.com/office/officeart/2005/8/layout/hierarchy6"/>
    <dgm:cxn modelId="{0781F0D4-B070-4CA8-9138-A50C9AA82493}" type="presParOf" srcId="{1F09353D-60CD-4D8E-A056-6489A6288806}" destId="{438EED8F-E14C-489B-AFDB-65235A9CE087}" srcOrd="2" destOrd="0" presId="urn:microsoft.com/office/officeart/2005/8/layout/hierarchy6"/>
    <dgm:cxn modelId="{04D551FF-D7C6-4659-B142-AF799E265C16}" type="presParOf" srcId="{1F09353D-60CD-4D8E-A056-6489A6288806}" destId="{E95EAB3A-D227-431B-9148-E5A88910250B}" srcOrd="3" destOrd="0" presId="urn:microsoft.com/office/officeart/2005/8/layout/hierarchy6"/>
    <dgm:cxn modelId="{061A264D-3C99-4709-BEFC-A79C400C9F8C}" type="presParOf" srcId="{E95EAB3A-D227-431B-9148-E5A88910250B}" destId="{B6DB99CA-D7E2-4522-B335-7758554BD2E7}" srcOrd="0" destOrd="0" presId="urn:microsoft.com/office/officeart/2005/8/layout/hierarchy6"/>
    <dgm:cxn modelId="{EDA6325B-DE7C-4C90-8C83-7C6143C28DDB}" type="presParOf" srcId="{E95EAB3A-D227-431B-9148-E5A88910250B}" destId="{E23AB49A-D4F7-4230-9421-4FD5AF326141}" srcOrd="1" destOrd="0" presId="urn:microsoft.com/office/officeart/2005/8/layout/hierarchy6"/>
    <dgm:cxn modelId="{A9441550-A769-4511-BDAB-94EFB6682420}" type="presParOf" srcId="{F84A6C24-1935-41A4-97B7-8505C18E8C55}" destId="{F21FA385-F7A1-4608-B58D-D4A5D7C6F80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961A67-BA49-49E4-940C-C6F62B2C4954}" type="doc">
      <dgm:prSet loTypeId="urn:microsoft.com/office/officeart/2005/8/layout/hierarchy6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711BF10-DB81-40B3-B610-53ED1E773EBF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окончательный перечень </a:t>
          </a:r>
          <a:r>
            <a:rPr lang="ru-RU" sz="130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крупных и средних организаций, предоставляющих сведения по форме № ТЗВ-КСП</a:t>
          </a:r>
        </a:p>
        <a:p>
          <a:pPr>
            <a:lnSpc>
              <a:spcPct val="120000"/>
            </a:lnSpc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1619 организаций:</a:t>
          </a:r>
          <a:endParaRPr lang="ru-RU" sz="1400" kern="0" dirty="0">
            <a:solidFill>
              <a:schemeClr val="accent1">
                <a:lumMod val="50000"/>
              </a:schemeClr>
            </a:solidFill>
          </a:endParaRPr>
        </a:p>
      </dgm:t>
    </dgm:pt>
    <dgm:pt modelId="{E2122A55-4EA9-4C0E-9AFB-0AD4984756D6}" type="parTrans" cxnId="{4DBC2D62-A7D4-44F6-9290-6243A8BC4B72}">
      <dgm:prSet/>
      <dgm:spPr/>
      <dgm:t>
        <a:bodyPr/>
        <a:lstStyle/>
        <a:p>
          <a:endParaRPr lang="ru-RU"/>
        </a:p>
      </dgm:t>
    </dgm:pt>
    <dgm:pt modelId="{F6E59C90-4668-4730-83C3-45D6B9832270}" type="sibTrans" cxnId="{4DBC2D62-A7D4-44F6-9290-6243A8BC4B72}">
      <dgm:prSet/>
      <dgm:spPr/>
      <dgm:t>
        <a:bodyPr/>
        <a:lstStyle/>
        <a:p>
          <a:endParaRPr lang="ru-RU"/>
        </a:p>
      </dgm:t>
    </dgm:pt>
    <dgm:pt modelId="{9AD11960-3051-40A9-A25F-F8C4B05CF810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предварительно сформированный перечень </a:t>
          </a:r>
        </a:p>
        <a:p>
          <a:pPr>
            <a:lnSpc>
              <a:spcPct val="120000"/>
            </a:lnSpc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1329 организаций</a:t>
          </a:r>
        </a:p>
        <a:p>
          <a:pPr>
            <a:lnSpc>
              <a:spcPct val="120000"/>
            </a:lnSpc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(по результатам мониторинга 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95,3%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проводят подготовительную работу,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4,6%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- планируют на март 2012 г.)</a:t>
          </a:r>
        </a:p>
      </dgm:t>
    </dgm:pt>
    <dgm:pt modelId="{B60AE2B4-9152-4633-99D2-80033C538509}" type="parTrans" cxnId="{A523F093-E526-4E30-8C8A-286D735D1229}">
      <dgm:prSet/>
      <dgm:spPr/>
      <dgm:t>
        <a:bodyPr/>
        <a:lstStyle/>
        <a:p>
          <a:endParaRPr lang="ru-RU"/>
        </a:p>
      </dgm:t>
    </dgm:pt>
    <dgm:pt modelId="{A64B1AC9-D7C3-48C9-88D2-566F7AA1E20D}" type="sibTrans" cxnId="{A523F093-E526-4E30-8C8A-286D735D1229}">
      <dgm:prSet/>
      <dgm:spPr/>
      <dgm:t>
        <a:bodyPr/>
        <a:lstStyle/>
        <a:p>
          <a:endParaRPr lang="ru-RU"/>
        </a:p>
      </dgm:t>
    </dgm:pt>
    <dgm:pt modelId="{BDA0129C-9087-4658-B8F9-9756560B2423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приняли участие в обучающих семинарах 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1083</a:t>
          </a:r>
        </a:p>
      </dgm:t>
    </dgm:pt>
    <dgm:pt modelId="{241BC3C6-88B4-438C-A4AB-3BFFE54DC8A7}" type="parTrans" cxnId="{57F92C1A-9250-46B1-AD6E-7670CA4DDC5B}">
      <dgm:prSet/>
      <dgm:spPr/>
      <dgm:t>
        <a:bodyPr/>
        <a:lstStyle/>
        <a:p>
          <a:endParaRPr lang="ru-RU"/>
        </a:p>
      </dgm:t>
    </dgm:pt>
    <dgm:pt modelId="{CA256BE4-AD4B-4FFC-9B91-492E76427679}" type="sibTrans" cxnId="{57F92C1A-9250-46B1-AD6E-7670CA4DDC5B}">
      <dgm:prSet/>
      <dgm:spPr/>
      <dgm:t>
        <a:bodyPr/>
        <a:lstStyle/>
        <a:p>
          <a:endParaRPr lang="ru-RU"/>
        </a:p>
      </dgm:t>
    </dgm:pt>
    <dgm:pt modelId="{B096CD7B-7588-4505-AA84-7D0846BBD0D6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самостоятельно изучили направленный статистический инструментарий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246</a:t>
          </a:r>
        </a:p>
      </dgm:t>
    </dgm:pt>
    <dgm:pt modelId="{79B0350E-C24F-432B-AC92-8472FA4F9841}" type="parTrans" cxnId="{626C600D-EED6-429A-8DD1-6B03BF3F3EA9}">
      <dgm:prSet/>
      <dgm:spPr/>
      <dgm:t>
        <a:bodyPr/>
        <a:lstStyle/>
        <a:p>
          <a:endParaRPr lang="ru-RU"/>
        </a:p>
      </dgm:t>
    </dgm:pt>
    <dgm:pt modelId="{AF62D4E7-83E5-4ADA-BB58-89A6FEC0D162}" type="sibTrans" cxnId="{626C600D-EED6-429A-8DD1-6B03BF3F3EA9}">
      <dgm:prSet/>
      <dgm:spPr/>
      <dgm:t>
        <a:bodyPr/>
        <a:lstStyle/>
        <a:p>
          <a:endParaRPr lang="ru-RU"/>
        </a:p>
      </dgm:t>
    </dgm:pt>
    <dgm:pt modelId="{F36E2D9C-218A-4961-9281-3AF3D4A0430B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ru-RU" sz="1300" b="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включены по данным сплошного обследования субъектов малого предпринимательства </a:t>
          </a:r>
        </a:p>
        <a:p>
          <a:pPr>
            <a:lnSpc>
              <a:spcPct val="120000"/>
            </a:lnSpc>
          </a:pPr>
          <a:r>
            <a:rPr lang="ru-RU" sz="14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290 организаций</a:t>
          </a:r>
          <a:endParaRPr lang="ru-RU" sz="1400" b="1" kern="0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DB4963A-762C-4C9F-9777-8F24A2621B34}" type="parTrans" cxnId="{81CFD388-9F06-49A4-B6B6-ADC9EE0474F3}">
      <dgm:prSet/>
      <dgm:spPr/>
      <dgm:t>
        <a:bodyPr/>
        <a:lstStyle/>
        <a:p>
          <a:endParaRPr lang="ru-RU"/>
        </a:p>
      </dgm:t>
    </dgm:pt>
    <dgm:pt modelId="{D1256666-95C4-4DF5-9026-DA416403C107}" type="sibTrans" cxnId="{81CFD388-9F06-49A4-B6B6-ADC9EE0474F3}">
      <dgm:prSet/>
      <dgm:spPr/>
      <dgm:t>
        <a:bodyPr/>
        <a:lstStyle/>
        <a:p>
          <a:endParaRPr lang="ru-RU"/>
        </a:p>
      </dgm:t>
    </dgm:pt>
    <dgm:pt modelId="{F84A6C24-1935-41A4-97B7-8505C18E8C55}" type="pres">
      <dgm:prSet presAssocID="{30961A67-BA49-49E4-940C-C6F62B2C495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7F3DEE-AD67-40B1-BE8E-F1B7EE882B61}" type="pres">
      <dgm:prSet presAssocID="{30961A67-BA49-49E4-940C-C6F62B2C4954}" presName="hierFlow" presStyleCnt="0"/>
      <dgm:spPr/>
    </dgm:pt>
    <dgm:pt modelId="{83036108-A282-4FD3-87FE-F2B04C3DE51B}" type="pres">
      <dgm:prSet presAssocID="{30961A67-BA49-49E4-940C-C6F62B2C495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42897F7-11BE-4475-9BCF-BF28065FAEBC}" type="pres">
      <dgm:prSet presAssocID="{1711BF10-DB81-40B3-B610-53ED1E773EBF}" presName="Name14" presStyleCnt="0"/>
      <dgm:spPr/>
    </dgm:pt>
    <dgm:pt modelId="{E94D9ABB-9563-4D9D-9F61-37C573023632}" type="pres">
      <dgm:prSet presAssocID="{1711BF10-DB81-40B3-B610-53ED1E773EBF}" presName="level1Shape" presStyleLbl="node0" presStyleIdx="0" presStyleCnt="1" custScaleX="224337" custLinFactNeighborX="18681" custLinFactNeighborY="6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09353D-60CD-4D8E-A056-6489A6288806}" type="pres">
      <dgm:prSet presAssocID="{1711BF10-DB81-40B3-B610-53ED1E773EBF}" presName="hierChild2" presStyleCnt="0"/>
      <dgm:spPr/>
    </dgm:pt>
    <dgm:pt modelId="{EA1FB865-0716-46FA-8F17-7721BCFC0996}" type="pres">
      <dgm:prSet presAssocID="{B60AE2B4-9152-4633-99D2-80033C538509}" presName="Name19" presStyleLbl="parChTrans1D2" presStyleIdx="0" presStyleCnt="2"/>
      <dgm:spPr/>
      <dgm:t>
        <a:bodyPr/>
        <a:lstStyle/>
        <a:p>
          <a:endParaRPr lang="ru-RU"/>
        </a:p>
      </dgm:t>
    </dgm:pt>
    <dgm:pt modelId="{64074BE1-35A1-48F8-8918-8E3F243B66C8}" type="pres">
      <dgm:prSet presAssocID="{9AD11960-3051-40A9-A25F-F8C4B05CF810}" presName="Name21" presStyleCnt="0"/>
      <dgm:spPr/>
    </dgm:pt>
    <dgm:pt modelId="{6FC0FFA4-E91D-495F-B55B-0F42460210BB}" type="pres">
      <dgm:prSet presAssocID="{9AD11960-3051-40A9-A25F-F8C4B05CF810}" presName="level2Shape" presStyleLbl="node2" presStyleIdx="0" presStyleCnt="2" custScaleX="234815" custScaleY="151900" custLinFactNeighborX="-29871" custLinFactNeighborY="-316"/>
      <dgm:spPr/>
      <dgm:t>
        <a:bodyPr/>
        <a:lstStyle/>
        <a:p>
          <a:endParaRPr lang="ru-RU"/>
        </a:p>
      </dgm:t>
    </dgm:pt>
    <dgm:pt modelId="{0FA9C787-1A9C-40F7-9F7B-10F9E35BCCE5}" type="pres">
      <dgm:prSet presAssocID="{9AD11960-3051-40A9-A25F-F8C4B05CF810}" presName="hierChild3" presStyleCnt="0"/>
      <dgm:spPr/>
    </dgm:pt>
    <dgm:pt modelId="{1085DC9F-122E-4181-B006-4654AD77C8C2}" type="pres">
      <dgm:prSet presAssocID="{241BC3C6-88B4-438C-A4AB-3BFFE54DC8A7}" presName="Name19" presStyleLbl="parChTrans1D3" presStyleIdx="0" presStyleCnt="2"/>
      <dgm:spPr/>
      <dgm:t>
        <a:bodyPr/>
        <a:lstStyle/>
        <a:p>
          <a:endParaRPr lang="ru-RU"/>
        </a:p>
      </dgm:t>
    </dgm:pt>
    <dgm:pt modelId="{2B505E59-78A9-4883-92DD-54910304FC67}" type="pres">
      <dgm:prSet presAssocID="{BDA0129C-9087-4658-B8F9-9756560B2423}" presName="Name21" presStyleCnt="0"/>
      <dgm:spPr/>
    </dgm:pt>
    <dgm:pt modelId="{38DE4A00-6E89-441B-82C5-3C5B657C2A43}" type="pres">
      <dgm:prSet presAssocID="{BDA0129C-9087-4658-B8F9-9756560B2423}" presName="level2Shape" presStyleLbl="node3" presStyleIdx="0" presStyleCnt="2" custScaleX="90047" custScaleY="109675" custLinFactNeighborX="-20718" custLinFactNeighborY="-7144"/>
      <dgm:spPr/>
      <dgm:t>
        <a:bodyPr/>
        <a:lstStyle/>
        <a:p>
          <a:endParaRPr lang="ru-RU"/>
        </a:p>
      </dgm:t>
    </dgm:pt>
    <dgm:pt modelId="{6CAFD71D-939A-4A77-ADA4-936F7BCE1F38}" type="pres">
      <dgm:prSet presAssocID="{BDA0129C-9087-4658-B8F9-9756560B2423}" presName="hierChild3" presStyleCnt="0"/>
      <dgm:spPr/>
    </dgm:pt>
    <dgm:pt modelId="{1FB1E52E-7BD9-4CA5-A780-5D377D699B74}" type="pres">
      <dgm:prSet presAssocID="{79B0350E-C24F-432B-AC92-8472FA4F9841}" presName="Name19" presStyleLbl="parChTrans1D3" presStyleIdx="1" presStyleCnt="2"/>
      <dgm:spPr/>
      <dgm:t>
        <a:bodyPr/>
        <a:lstStyle/>
        <a:p>
          <a:endParaRPr lang="ru-RU"/>
        </a:p>
      </dgm:t>
    </dgm:pt>
    <dgm:pt modelId="{4CFEC5F2-C8ED-451B-9709-8FDA1C8CED93}" type="pres">
      <dgm:prSet presAssocID="{B096CD7B-7588-4505-AA84-7D0846BBD0D6}" presName="Name21" presStyleCnt="0"/>
      <dgm:spPr/>
    </dgm:pt>
    <dgm:pt modelId="{8082D856-D91E-4473-B598-41E5B88A0361}" type="pres">
      <dgm:prSet presAssocID="{B096CD7B-7588-4505-AA84-7D0846BBD0D6}" presName="level2Shape" presStyleLbl="node3" presStyleIdx="1" presStyleCnt="2" custScaleX="124196" custScaleY="108696" custLinFactNeighborX="-36797" custLinFactNeighborY="-7144"/>
      <dgm:spPr/>
      <dgm:t>
        <a:bodyPr/>
        <a:lstStyle/>
        <a:p>
          <a:endParaRPr lang="ru-RU"/>
        </a:p>
      </dgm:t>
    </dgm:pt>
    <dgm:pt modelId="{46704DA1-FC1F-4090-B0BC-C638608CBAA1}" type="pres">
      <dgm:prSet presAssocID="{B096CD7B-7588-4505-AA84-7D0846BBD0D6}" presName="hierChild3" presStyleCnt="0"/>
      <dgm:spPr/>
    </dgm:pt>
    <dgm:pt modelId="{438EED8F-E14C-489B-AFDB-65235A9CE087}" type="pres">
      <dgm:prSet presAssocID="{ADB4963A-762C-4C9F-9777-8F24A2621B34}" presName="Name19" presStyleLbl="parChTrans1D2" presStyleIdx="1" presStyleCnt="2"/>
      <dgm:spPr/>
      <dgm:t>
        <a:bodyPr/>
        <a:lstStyle/>
        <a:p>
          <a:endParaRPr lang="ru-RU"/>
        </a:p>
      </dgm:t>
    </dgm:pt>
    <dgm:pt modelId="{E95EAB3A-D227-431B-9148-E5A88910250B}" type="pres">
      <dgm:prSet presAssocID="{F36E2D9C-218A-4961-9281-3AF3D4A0430B}" presName="Name21" presStyleCnt="0"/>
      <dgm:spPr/>
    </dgm:pt>
    <dgm:pt modelId="{B6DB99CA-D7E2-4522-B335-7758554BD2E7}" type="pres">
      <dgm:prSet presAssocID="{F36E2D9C-218A-4961-9281-3AF3D4A0430B}" presName="level2Shape" presStyleLbl="node2" presStyleIdx="1" presStyleCnt="2" custScaleX="139564" custScaleY="153653" custLinFactNeighborX="-22559" custLinFactNeighborY="126"/>
      <dgm:spPr/>
      <dgm:t>
        <a:bodyPr/>
        <a:lstStyle/>
        <a:p>
          <a:endParaRPr lang="ru-RU"/>
        </a:p>
      </dgm:t>
    </dgm:pt>
    <dgm:pt modelId="{E23AB49A-D4F7-4230-9421-4FD5AF326141}" type="pres">
      <dgm:prSet presAssocID="{F36E2D9C-218A-4961-9281-3AF3D4A0430B}" presName="hierChild3" presStyleCnt="0"/>
      <dgm:spPr/>
    </dgm:pt>
    <dgm:pt modelId="{F21FA385-F7A1-4608-B58D-D4A5D7C6F80E}" type="pres">
      <dgm:prSet presAssocID="{30961A67-BA49-49E4-940C-C6F62B2C4954}" presName="bgShapesFlow" presStyleCnt="0"/>
      <dgm:spPr/>
    </dgm:pt>
  </dgm:ptLst>
  <dgm:cxnLst>
    <dgm:cxn modelId="{81CFD388-9F06-49A4-B6B6-ADC9EE0474F3}" srcId="{1711BF10-DB81-40B3-B610-53ED1E773EBF}" destId="{F36E2D9C-218A-4961-9281-3AF3D4A0430B}" srcOrd="1" destOrd="0" parTransId="{ADB4963A-762C-4C9F-9777-8F24A2621B34}" sibTransId="{D1256666-95C4-4DF5-9026-DA416403C107}"/>
    <dgm:cxn modelId="{D7EF5EAF-F8AB-4022-A547-608FA91284FD}" type="presOf" srcId="{BDA0129C-9087-4658-B8F9-9756560B2423}" destId="{38DE4A00-6E89-441B-82C5-3C5B657C2A43}" srcOrd="0" destOrd="0" presId="urn:microsoft.com/office/officeart/2005/8/layout/hierarchy6"/>
    <dgm:cxn modelId="{C71F5C60-1D0D-41CB-9EE3-88110D69FD55}" type="presOf" srcId="{9AD11960-3051-40A9-A25F-F8C4B05CF810}" destId="{6FC0FFA4-E91D-495F-B55B-0F42460210BB}" srcOrd="0" destOrd="0" presId="urn:microsoft.com/office/officeart/2005/8/layout/hierarchy6"/>
    <dgm:cxn modelId="{A8AD6BB6-1FB2-4480-B29B-B8EB953015B4}" type="presOf" srcId="{241BC3C6-88B4-438C-A4AB-3BFFE54DC8A7}" destId="{1085DC9F-122E-4181-B006-4654AD77C8C2}" srcOrd="0" destOrd="0" presId="urn:microsoft.com/office/officeart/2005/8/layout/hierarchy6"/>
    <dgm:cxn modelId="{37A8B145-77C0-4D07-8E48-47E934D47E56}" type="presOf" srcId="{79B0350E-C24F-432B-AC92-8472FA4F9841}" destId="{1FB1E52E-7BD9-4CA5-A780-5D377D699B74}" srcOrd="0" destOrd="0" presId="urn:microsoft.com/office/officeart/2005/8/layout/hierarchy6"/>
    <dgm:cxn modelId="{7283C7C6-FB8B-4014-B2DD-3645602ADF64}" type="presOf" srcId="{ADB4963A-762C-4C9F-9777-8F24A2621B34}" destId="{438EED8F-E14C-489B-AFDB-65235A9CE087}" srcOrd="0" destOrd="0" presId="urn:microsoft.com/office/officeart/2005/8/layout/hierarchy6"/>
    <dgm:cxn modelId="{626C600D-EED6-429A-8DD1-6B03BF3F3EA9}" srcId="{9AD11960-3051-40A9-A25F-F8C4B05CF810}" destId="{B096CD7B-7588-4505-AA84-7D0846BBD0D6}" srcOrd="1" destOrd="0" parTransId="{79B0350E-C24F-432B-AC92-8472FA4F9841}" sibTransId="{AF62D4E7-83E5-4ADA-BB58-89A6FEC0D162}"/>
    <dgm:cxn modelId="{BB12C3FC-C31E-41B2-B570-4D8B73D61375}" type="presOf" srcId="{B096CD7B-7588-4505-AA84-7D0846BBD0D6}" destId="{8082D856-D91E-4473-B598-41E5B88A0361}" srcOrd="0" destOrd="0" presId="urn:microsoft.com/office/officeart/2005/8/layout/hierarchy6"/>
    <dgm:cxn modelId="{57F92C1A-9250-46B1-AD6E-7670CA4DDC5B}" srcId="{9AD11960-3051-40A9-A25F-F8C4B05CF810}" destId="{BDA0129C-9087-4658-B8F9-9756560B2423}" srcOrd="0" destOrd="0" parTransId="{241BC3C6-88B4-438C-A4AB-3BFFE54DC8A7}" sibTransId="{CA256BE4-AD4B-4FFC-9B91-492E76427679}"/>
    <dgm:cxn modelId="{21EE4513-83E3-4EE9-BF18-DA99CE601EF6}" type="presOf" srcId="{B60AE2B4-9152-4633-99D2-80033C538509}" destId="{EA1FB865-0716-46FA-8F17-7721BCFC0996}" srcOrd="0" destOrd="0" presId="urn:microsoft.com/office/officeart/2005/8/layout/hierarchy6"/>
    <dgm:cxn modelId="{3DC66CE6-AE90-4767-88BC-2EFF4E991DA6}" type="presOf" srcId="{30961A67-BA49-49E4-940C-C6F62B2C4954}" destId="{F84A6C24-1935-41A4-97B7-8505C18E8C55}" srcOrd="0" destOrd="0" presId="urn:microsoft.com/office/officeart/2005/8/layout/hierarchy6"/>
    <dgm:cxn modelId="{BDF367B0-DEC6-4222-932F-19F02E3D5E95}" type="presOf" srcId="{F36E2D9C-218A-4961-9281-3AF3D4A0430B}" destId="{B6DB99CA-D7E2-4522-B335-7758554BD2E7}" srcOrd="0" destOrd="0" presId="urn:microsoft.com/office/officeart/2005/8/layout/hierarchy6"/>
    <dgm:cxn modelId="{A523F093-E526-4E30-8C8A-286D735D1229}" srcId="{1711BF10-DB81-40B3-B610-53ED1E773EBF}" destId="{9AD11960-3051-40A9-A25F-F8C4B05CF810}" srcOrd="0" destOrd="0" parTransId="{B60AE2B4-9152-4633-99D2-80033C538509}" sibTransId="{A64B1AC9-D7C3-48C9-88D2-566F7AA1E20D}"/>
    <dgm:cxn modelId="{04B0B927-5752-4AB8-A728-4CF6BC4F2853}" type="presOf" srcId="{1711BF10-DB81-40B3-B610-53ED1E773EBF}" destId="{E94D9ABB-9563-4D9D-9F61-37C573023632}" srcOrd="0" destOrd="0" presId="urn:microsoft.com/office/officeart/2005/8/layout/hierarchy6"/>
    <dgm:cxn modelId="{4DBC2D62-A7D4-44F6-9290-6243A8BC4B72}" srcId="{30961A67-BA49-49E4-940C-C6F62B2C4954}" destId="{1711BF10-DB81-40B3-B610-53ED1E773EBF}" srcOrd="0" destOrd="0" parTransId="{E2122A55-4EA9-4C0E-9AFB-0AD4984756D6}" sibTransId="{F6E59C90-4668-4730-83C3-45D6B9832270}"/>
    <dgm:cxn modelId="{3DBFB4E1-98A0-499F-94E4-F23565720751}" type="presParOf" srcId="{F84A6C24-1935-41A4-97B7-8505C18E8C55}" destId="{867F3DEE-AD67-40B1-BE8E-F1B7EE882B61}" srcOrd="0" destOrd="0" presId="urn:microsoft.com/office/officeart/2005/8/layout/hierarchy6"/>
    <dgm:cxn modelId="{D0BE24D7-B38A-4577-87F3-8ABD4EDDED14}" type="presParOf" srcId="{867F3DEE-AD67-40B1-BE8E-F1B7EE882B61}" destId="{83036108-A282-4FD3-87FE-F2B04C3DE51B}" srcOrd="0" destOrd="0" presId="urn:microsoft.com/office/officeart/2005/8/layout/hierarchy6"/>
    <dgm:cxn modelId="{958406A1-B88C-41D5-8AA9-AFDF4F927F55}" type="presParOf" srcId="{83036108-A282-4FD3-87FE-F2B04C3DE51B}" destId="{E42897F7-11BE-4475-9BCF-BF28065FAEBC}" srcOrd="0" destOrd="0" presId="urn:microsoft.com/office/officeart/2005/8/layout/hierarchy6"/>
    <dgm:cxn modelId="{BD85D1AB-F006-4421-B260-B3918AE14DF6}" type="presParOf" srcId="{E42897F7-11BE-4475-9BCF-BF28065FAEBC}" destId="{E94D9ABB-9563-4D9D-9F61-37C573023632}" srcOrd="0" destOrd="0" presId="urn:microsoft.com/office/officeart/2005/8/layout/hierarchy6"/>
    <dgm:cxn modelId="{672D3E37-2D77-40A6-A846-0692B9259687}" type="presParOf" srcId="{E42897F7-11BE-4475-9BCF-BF28065FAEBC}" destId="{1F09353D-60CD-4D8E-A056-6489A6288806}" srcOrd="1" destOrd="0" presId="urn:microsoft.com/office/officeart/2005/8/layout/hierarchy6"/>
    <dgm:cxn modelId="{0AC09DD9-8F10-494E-AFA0-1873DA749EF8}" type="presParOf" srcId="{1F09353D-60CD-4D8E-A056-6489A6288806}" destId="{EA1FB865-0716-46FA-8F17-7721BCFC0996}" srcOrd="0" destOrd="0" presId="urn:microsoft.com/office/officeart/2005/8/layout/hierarchy6"/>
    <dgm:cxn modelId="{0B8EC316-18B3-457A-90A3-D447F90ED0A6}" type="presParOf" srcId="{1F09353D-60CD-4D8E-A056-6489A6288806}" destId="{64074BE1-35A1-48F8-8918-8E3F243B66C8}" srcOrd="1" destOrd="0" presId="urn:microsoft.com/office/officeart/2005/8/layout/hierarchy6"/>
    <dgm:cxn modelId="{E8867EA5-8999-45F5-93E3-03CA4E4B23A6}" type="presParOf" srcId="{64074BE1-35A1-48F8-8918-8E3F243B66C8}" destId="{6FC0FFA4-E91D-495F-B55B-0F42460210BB}" srcOrd="0" destOrd="0" presId="urn:microsoft.com/office/officeart/2005/8/layout/hierarchy6"/>
    <dgm:cxn modelId="{D194CDD6-461A-4839-ABCA-7B62C323B206}" type="presParOf" srcId="{64074BE1-35A1-48F8-8918-8E3F243B66C8}" destId="{0FA9C787-1A9C-40F7-9F7B-10F9E35BCCE5}" srcOrd="1" destOrd="0" presId="urn:microsoft.com/office/officeart/2005/8/layout/hierarchy6"/>
    <dgm:cxn modelId="{1A3CC4CD-F342-4D58-A979-B09AA6374685}" type="presParOf" srcId="{0FA9C787-1A9C-40F7-9F7B-10F9E35BCCE5}" destId="{1085DC9F-122E-4181-B006-4654AD77C8C2}" srcOrd="0" destOrd="0" presId="urn:microsoft.com/office/officeart/2005/8/layout/hierarchy6"/>
    <dgm:cxn modelId="{207617E6-B4E7-4A09-A350-8139E264BF56}" type="presParOf" srcId="{0FA9C787-1A9C-40F7-9F7B-10F9E35BCCE5}" destId="{2B505E59-78A9-4883-92DD-54910304FC67}" srcOrd="1" destOrd="0" presId="urn:microsoft.com/office/officeart/2005/8/layout/hierarchy6"/>
    <dgm:cxn modelId="{955EAFEA-D00F-4626-B827-056A96FED460}" type="presParOf" srcId="{2B505E59-78A9-4883-92DD-54910304FC67}" destId="{38DE4A00-6E89-441B-82C5-3C5B657C2A43}" srcOrd="0" destOrd="0" presId="urn:microsoft.com/office/officeart/2005/8/layout/hierarchy6"/>
    <dgm:cxn modelId="{98441F0A-167C-4B06-AE84-B1A8C1BB8FE6}" type="presParOf" srcId="{2B505E59-78A9-4883-92DD-54910304FC67}" destId="{6CAFD71D-939A-4A77-ADA4-936F7BCE1F38}" srcOrd="1" destOrd="0" presId="urn:microsoft.com/office/officeart/2005/8/layout/hierarchy6"/>
    <dgm:cxn modelId="{3584A018-1761-4DE6-A6D0-015752FFB438}" type="presParOf" srcId="{0FA9C787-1A9C-40F7-9F7B-10F9E35BCCE5}" destId="{1FB1E52E-7BD9-4CA5-A780-5D377D699B74}" srcOrd="2" destOrd="0" presId="urn:microsoft.com/office/officeart/2005/8/layout/hierarchy6"/>
    <dgm:cxn modelId="{26BE804E-4455-4467-A41B-4F81C7203529}" type="presParOf" srcId="{0FA9C787-1A9C-40F7-9F7B-10F9E35BCCE5}" destId="{4CFEC5F2-C8ED-451B-9709-8FDA1C8CED93}" srcOrd="3" destOrd="0" presId="urn:microsoft.com/office/officeart/2005/8/layout/hierarchy6"/>
    <dgm:cxn modelId="{9633F9F1-77B1-47D3-8A7C-56AAAF006C38}" type="presParOf" srcId="{4CFEC5F2-C8ED-451B-9709-8FDA1C8CED93}" destId="{8082D856-D91E-4473-B598-41E5B88A0361}" srcOrd="0" destOrd="0" presId="urn:microsoft.com/office/officeart/2005/8/layout/hierarchy6"/>
    <dgm:cxn modelId="{3C3D3712-2844-4461-93BC-891E8B16F10C}" type="presParOf" srcId="{4CFEC5F2-C8ED-451B-9709-8FDA1C8CED93}" destId="{46704DA1-FC1F-4090-B0BC-C638608CBAA1}" srcOrd="1" destOrd="0" presId="urn:microsoft.com/office/officeart/2005/8/layout/hierarchy6"/>
    <dgm:cxn modelId="{94AE8D38-AED9-4209-A755-00775F619A60}" type="presParOf" srcId="{1F09353D-60CD-4D8E-A056-6489A6288806}" destId="{438EED8F-E14C-489B-AFDB-65235A9CE087}" srcOrd="2" destOrd="0" presId="urn:microsoft.com/office/officeart/2005/8/layout/hierarchy6"/>
    <dgm:cxn modelId="{0B94CBB0-E8CA-4704-9D7A-78E20DA42442}" type="presParOf" srcId="{1F09353D-60CD-4D8E-A056-6489A6288806}" destId="{E95EAB3A-D227-431B-9148-E5A88910250B}" srcOrd="3" destOrd="0" presId="urn:microsoft.com/office/officeart/2005/8/layout/hierarchy6"/>
    <dgm:cxn modelId="{E991D63E-1167-4DC4-8D27-8F91B541E679}" type="presParOf" srcId="{E95EAB3A-D227-431B-9148-E5A88910250B}" destId="{B6DB99CA-D7E2-4522-B335-7758554BD2E7}" srcOrd="0" destOrd="0" presId="urn:microsoft.com/office/officeart/2005/8/layout/hierarchy6"/>
    <dgm:cxn modelId="{D2978F02-B76E-4CDC-B227-A0D9103C7A76}" type="presParOf" srcId="{E95EAB3A-D227-431B-9148-E5A88910250B}" destId="{E23AB49A-D4F7-4230-9421-4FD5AF326141}" srcOrd="1" destOrd="0" presId="urn:microsoft.com/office/officeart/2005/8/layout/hierarchy6"/>
    <dgm:cxn modelId="{624F0A5C-E9B0-47C5-BD70-ABB5B48AEC42}" type="presParOf" srcId="{F84A6C24-1935-41A4-97B7-8505C18E8C55}" destId="{F21FA385-F7A1-4608-B58D-D4A5D7C6F80E}" srcOrd="1" destOrd="0" presId="urn:microsoft.com/office/officeart/2005/8/layout/hierarchy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867EEA-F6E3-4CEC-9843-428766F6E13B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01ECC8B-30F3-4A20-BCF6-D8176701C82B}">
      <dgm:prSet custT="1"/>
      <dgm:spPr/>
      <dgm:t>
        <a:bodyPr/>
        <a:lstStyle/>
        <a:p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число бюджетных учреждений, попавших в выборку –</a:t>
          </a:r>
        </a:p>
        <a:p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1070 единиц </a:t>
          </a:r>
        </a:p>
        <a:p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(20% от основы выборки)</a:t>
          </a:r>
        </a:p>
      </dgm:t>
    </dgm:pt>
    <dgm:pt modelId="{91FCD550-3D41-4BE5-A9B6-8BA372C882BD}" type="parTrans" cxnId="{A1E5AD2D-3880-4042-95D8-12D4EE866BF5}">
      <dgm:prSet/>
      <dgm:spPr/>
      <dgm:t>
        <a:bodyPr/>
        <a:lstStyle/>
        <a:p>
          <a:endParaRPr lang="ru-RU"/>
        </a:p>
      </dgm:t>
    </dgm:pt>
    <dgm:pt modelId="{CAC6B25C-0744-46E1-A6CB-086085D3570B}" type="sibTrans" cxnId="{A1E5AD2D-3880-4042-95D8-12D4EE866BF5}">
      <dgm:prSet/>
      <dgm:spPr/>
      <dgm:t>
        <a:bodyPr/>
        <a:lstStyle/>
        <a:p>
          <a:endParaRPr lang="ru-RU"/>
        </a:p>
      </dgm:t>
    </dgm:pt>
    <dgm:pt modelId="{A1ED95DA-4B7E-48B3-9C9E-59777A94B37C}">
      <dgm:prSet custT="1"/>
      <dgm:spPr/>
      <dgm:t>
        <a:bodyPr/>
        <a:lstStyle/>
        <a:p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приняли участие в обучающих семинарах, начиная с ноября </a:t>
          </a:r>
          <a:br>
            <a:rPr lang="ru-RU" sz="1600" kern="0" baseline="0" dirty="0" smtClean="0">
              <a:latin typeface="Arial" pitchFamily="34" charset="0"/>
              <a:cs typeface="Arial" pitchFamily="34" charset="0"/>
            </a:rPr>
          </a:b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2011 года, –</a:t>
          </a:r>
        </a:p>
        <a:p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831 учреждение</a:t>
          </a:r>
        </a:p>
      </dgm:t>
    </dgm:pt>
    <dgm:pt modelId="{5E8727B0-3D35-4F0E-BDC4-5C390F51B750}" type="parTrans" cxnId="{8BD24E75-24AE-4B27-B4EC-DE488A4CF4B1}">
      <dgm:prSet/>
      <dgm:spPr/>
      <dgm:t>
        <a:bodyPr/>
        <a:lstStyle/>
        <a:p>
          <a:endParaRPr lang="ru-RU"/>
        </a:p>
      </dgm:t>
    </dgm:pt>
    <dgm:pt modelId="{54D483CB-1AC0-4AA6-8597-48C6444314EC}" type="sibTrans" cxnId="{8BD24E75-24AE-4B27-B4EC-DE488A4CF4B1}">
      <dgm:prSet/>
      <dgm:spPr/>
      <dgm:t>
        <a:bodyPr/>
        <a:lstStyle/>
        <a:p>
          <a:endParaRPr lang="ru-RU"/>
        </a:p>
      </dgm:t>
    </dgm:pt>
    <dgm:pt modelId="{D683F667-CE11-463D-961A-554C8E9B99CD}">
      <dgm:prSet custT="1"/>
      <dgm:spPr/>
      <dgm:t>
        <a:bodyPr/>
        <a:lstStyle/>
        <a:p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самостоятельно изучили направленный статистический инструментарий – </a:t>
          </a:r>
        </a:p>
        <a:p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239 учреждений</a:t>
          </a:r>
          <a:endParaRPr lang="ru-RU" sz="1800" b="1" kern="0" baseline="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B851EE4B-7443-4FCC-AF4D-19282A86F06A}" type="parTrans" cxnId="{95CF760C-7BEE-45B1-ADC3-A4659AE7F6D7}">
      <dgm:prSet/>
      <dgm:spPr/>
      <dgm:t>
        <a:bodyPr/>
        <a:lstStyle/>
        <a:p>
          <a:endParaRPr lang="ru-RU"/>
        </a:p>
      </dgm:t>
    </dgm:pt>
    <dgm:pt modelId="{5431D3B3-EA2E-4565-A0BE-627A1F90D622}" type="sibTrans" cxnId="{95CF760C-7BEE-45B1-ADC3-A4659AE7F6D7}">
      <dgm:prSet/>
      <dgm:spPr/>
      <dgm:t>
        <a:bodyPr/>
        <a:lstStyle/>
        <a:p>
          <a:endParaRPr lang="ru-RU"/>
        </a:p>
      </dgm:t>
    </dgm:pt>
    <dgm:pt modelId="{3B91B228-65A4-4BA3-9701-6CD323242008}" type="pres">
      <dgm:prSet presAssocID="{CB867EEA-F6E3-4CEC-9843-428766F6E13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D2603-6829-4998-92D8-A1437A74B5DD}" type="pres">
      <dgm:prSet presAssocID="{CB867EEA-F6E3-4CEC-9843-428766F6E13B}" presName="hierFlow" presStyleCnt="0"/>
      <dgm:spPr/>
      <dgm:t>
        <a:bodyPr/>
        <a:lstStyle/>
        <a:p>
          <a:endParaRPr lang="ru-RU"/>
        </a:p>
      </dgm:t>
    </dgm:pt>
    <dgm:pt modelId="{1C65EC60-453E-400F-BA6B-BDF4F48FE46E}" type="pres">
      <dgm:prSet presAssocID="{CB867EEA-F6E3-4CEC-9843-428766F6E13B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5EA5B87-2074-4F17-A0C5-8FF45690DD06}" type="pres">
      <dgm:prSet presAssocID="{701ECC8B-30F3-4A20-BCF6-D8176701C82B}" presName="Name14" presStyleCnt="0"/>
      <dgm:spPr/>
      <dgm:t>
        <a:bodyPr/>
        <a:lstStyle/>
        <a:p>
          <a:endParaRPr lang="ru-RU"/>
        </a:p>
      </dgm:t>
    </dgm:pt>
    <dgm:pt modelId="{F50F36DD-78A0-438A-8A05-7BB3A85FD48E}" type="pres">
      <dgm:prSet presAssocID="{701ECC8B-30F3-4A20-BCF6-D8176701C82B}" presName="level1Shape" presStyleLbl="node0" presStyleIdx="0" presStyleCnt="1" custScaleX="170613" custScaleY="94717" custLinFactNeighborX="1217" custLinFactNeighborY="-21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93E4B0-30CC-4624-B7B2-97644E76FE73}" type="pres">
      <dgm:prSet presAssocID="{701ECC8B-30F3-4A20-BCF6-D8176701C82B}" presName="hierChild2" presStyleCnt="0"/>
      <dgm:spPr/>
      <dgm:t>
        <a:bodyPr/>
        <a:lstStyle/>
        <a:p>
          <a:endParaRPr lang="ru-RU"/>
        </a:p>
      </dgm:t>
    </dgm:pt>
    <dgm:pt modelId="{0AB18941-DE55-4FD5-9C6F-82912BBFD610}" type="pres">
      <dgm:prSet presAssocID="{5E8727B0-3D35-4F0E-BDC4-5C390F51B750}" presName="Name19" presStyleLbl="parChTrans1D2" presStyleIdx="0" presStyleCnt="2"/>
      <dgm:spPr/>
      <dgm:t>
        <a:bodyPr/>
        <a:lstStyle/>
        <a:p>
          <a:endParaRPr lang="ru-RU"/>
        </a:p>
      </dgm:t>
    </dgm:pt>
    <dgm:pt modelId="{77E4FB7E-4634-4E1C-BD4E-6EDBEEF4D938}" type="pres">
      <dgm:prSet presAssocID="{A1ED95DA-4B7E-48B3-9C9E-59777A94B37C}" presName="Name21" presStyleCnt="0"/>
      <dgm:spPr/>
      <dgm:t>
        <a:bodyPr/>
        <a:lstStyle/>
        <a:p>
          <a:endParaRPr lang="ru-RU"/>
        </a:p>
      </dgm:t>
    </dgm:pt>
    <dgm:pt modelId="{CA3B087B-5725-4BD2-A10C-CE66DCA77506}" type="pres">
      <dgm:prSet presAssocID="{A1ED95DA-4B7E-48B3-9C9E-59777A94B37C}" presName="level2Shape" presStyleLbl="node2" presStyleIdx="0" presStyleCnt="2" custScaleX="151902" custScaleY="107382" custLinFactNeighborX="5563" custLinFactNeighborY="-13121"/>
      <dgm:spPr/>
      <dgm:t>
        <a:bodyPr/>
        <a:lstStyle/>
        <a:p>
          <a:endParaRPr lang="ru-RU"/>
        </a:p>
      </dgm:t>
    </dgm:pt>
    <dgm:pt modelId="{BCDF249F-6B97-49DF-9438-691BBACB5BCB}" type="pres">
      <dgm:prSet presAssocID="{A1ED95DA-4B7E-48B3-9C9E-59777A94B37C}" presName="hierChild3" presStyleCnt="0"/>
      <dgm:spPr/>
      <dgm:t>
        <a:bodyPr/>
        <a:lstStyle/>
        <a:p>
          <a:endParaRPr lang="ru-RU"/>
        </a:p>
      </dgm:t>
    </dgm:pt>
    <dgm:pt modelId="{F44EEB48-397E-492D-8FDE-F9EA0E631DE3}" type="pres">
      <dgm:prSet presAssocID="{B851EE4B-7443-4FCC-AF4D-19282A86F06A}" presName="Name19" presStyleLbl="parChTrans1D2" presStyleIdx="1" presStyleCnt="2"/>
      <dgm:spPr/>
      <dgm:t>
        <a:bodyPr/>
        <a:lstStyle/>
        <a:p>
          <a:endParaRPr lang="ru-RU"/>
        </a:p>
      </dgm:t>
    </dgm:pt>
    <dgm:pt modelId="{8474605C-722B-4C7A-AA4C-67D6B8915DF4}" type="pres">
      <dgm:prSet presAssocID="{D683F667-CE11-463D-961A-554C8E9B99CD}" presName="Name21" presStyleCnt="0"/>
      <dgm:spPr/>
      <dgm:t>
        <a:bodyPr/>
        <a:lstStyle/>
        <a:p>
          <a:endParaRPr lang="ru-RU"/>
        </a:p>
      </dgm:t>
    </dgm:pt>
    <dgm:pt modelId="{7585B4EE-57F6-4268-860B-168D64F2FB9B}" type="pres">
      <dgm:prSet presAssocID="{D683F667-CE11-463D-961A-554C8E9B99CD}" presName="level2Shape" presStyleLbl="node2" presStyleIdx="1" presStyleCnt="2" custScaleX="145778" custScaleY="107382" custLinFactNeighborX="5002" custLinFactNeighborY="-13121"/>
      <dgm:spPr/>
      <dgm:t>
        <a:bodyPr/>
        <a:lstStyle/>
        <a:p>
          <a:endParaRPr lang="ru-RU"/>
        </a:p>
      </dgm:t>
    </dgm:pt>
    <dgm:pt modelId="{A634C282-61AE-4092-B3A0-637D6CF9D053}" type="pres">
      <dgm:prSet presAssocID="{D683F667-CE11-463D-961A-554C8E9B99CD}" presName="hierChild3" presStyleCnt="0"/>
      <dgm:spPr/>
      <dgm:t>
        <a:bodyPr/>
        <a:lstStyle/>
        <a:p>
          <a:endParaRPr lang="ru-RU"/>
        </a:p>
      </dgm:t>
    </dgm:pt>
    <dgm:pt modelId="{790B5C75-2A95-4497-BA82-843CAC83529B}" type="pres">
      <dgm:prSet presAssocID="{CB867EEA-F6E3-4CEC-9843-428766F6E13B}" presName="bgShapesFlow" presStyleCnt="0"/>
      <dgm:spPr/>
      <dgm:t>
        <a:bodyPr/>
        <a:lstStyle/>
        <a:p>
          <a:endParaRPr lang="ru-RU"/>
        </a:p>
      </dgm:t>
    </dgm:pt>
  </dgm:ptLst>
  <dgm:cxnLst>
    <dgm:cxn modelId="{39CF60E2-7533-4EFA-AFAA-B8C250BB7177}" type="presOf" srcId="{701ECC8B-30F3-4A20-BCF6-D8176701C82B}" destId="{F50F36DD-78A0-438A-8A05-7BB3A85FD48E}" srcOrd="0" destOrd="0" presId="urn:microsoft.com/office/officeart/2005/8/layout/hierarchy6"/>
    <dgm:cxn modelId="{1C06E0A0-8F1A-4DB4-B7D2-4CD40D2EB1C5}" type="presOf" srcId="{CB867EEA-F6E3-4CEC-9843-428766F6E13B}" destId="{3B91B228-65A4-4BA3-9701-6CD323242008}" srcOrd="0" destOrd="0" presId="urn:microsoft.com/office/officeart/2005/8/layout/hierarchy6"/>
    <dgm:cxn modelId="{95CF760C-7BEE-45B1-ADC3-A4659AE7F6D7}" srcId="{701ECC8B-30F3-4A20-BCF6-D8176701C82B}" destId="{D683F667-CE11-463D-961A-554C8E9B99CD}" srcOrd="1" destOrd="0" parTransId="{B851EE4B-7443-4FCC-AF4D-19282A86F06A}" sibTransId="{5431D3B3-EA2E-4565-A0BE-627A1F90D622}"/>
    <dgm:cxn modelId="{ED6664BC-8265-42C3-9B00-1E023AE46BB2}" type="presOf" srcId="{A1ED95DA-4B7E-48B3-9C9E-59777A94B37C}" destId="{CA3B087B-5725-4BD2-A10C-CE66DCA77506}" srcOrd="0" destOrd="0" presId="urn:microsoft.com/office/officeart/2005/8/layout/hierarchy6"/>
    <dgm:cxn modelId="{F16F5147-06E6-4EE5-9FC2-7FE64D4FE242}" type="presOf" srcId="{B851EE4B-7443-4FCC-AF4D-19282A86F06A}" destId="{F44EEB48-397E-492D-8FDE-F9EA0E631DE3}" srcOrd="0" destOrd="0" presId="urn:microsoft.com/office/officeart/2005/8/layout/hierarchy6"/>
    <dgm:cxn modelId="{8BD24E75-24AE-4B27-B4EC-DE488A4CF4B1}" srcId="{701ECC8B-30F3-4A20-BCF6-D8176701C82B}" destId="{A1ED95DA-4B7E-48B3-9C9E-59777A94B37C}" srcOrd="0" destOrd="0" parTransId="{5E8727B0-3D35-4F0E-BDC4-5C390F51B750}" sibTransId="{54D483CB-1AC0-4AA6-8597-48C6444314EC}"/>
    <dgm:cxn modelId="{A1E5AD2D-3880-4042-95D8-12D4EE866BF5}" srcId="{CB867EEA-F6E3-4CEC-9843-428766F6E13B}" destId="{701ECC8B-30F3-4A20-BCF6-D8176701C82B}" srcOrd="0" destOrd="0" parTransId="{91FCD550-3D41-4BE5-A9B6-8BA372C882BD}" sibTransId="{CAC6B25C-0744-46E1-A6CB-086085D3570B}"/>
    <dgm:cxn modelId="{E31F78D7-7F67-4546-9C7D-F7368BB083B1}" type="presOf" srcId="{D683F667-CE11-463D-961A-554C8E9B99CD}" destId="{7585B4EE-57F6-4268-860B-168D64F2FB9B}" srcOrd="0" destOrd="0" presId="urn:microsoft.com/office/officeart/2005/8/layout/hierarchy6"/>
    <dgm:cxn modelId="{E50DB8A0-4977-49CC-98BA-2BC530796ABB}" type="presOf" srcId="{5E8727B0-3D35-4F0E-BDC4-5C390F51B750}" destId="{0AB18941-DE55-4FD5-9C6F-82912BBFD610}" srcOrd="0" destOrd="0" presId="urn:microsoft.com/office/officeart/2005/8/layout/hierarchy6"/>
    <dgm:cxn modelId="{48784EAA-3F34-44BC-A6B0-1C6E5E1B6650}" type="presParOf" srcId="{3B91B228-65A4-4BA3-9701-6CD323242008}" destId="{222D2603-6829-4998-92D8-A1437A74B5DD}" srcOrd="0" destOrd="0" presId="urn:microsoft.com/office/officeart/2005/8/layout/hierarchy6"/>
    <dgm:cxn modelId="{45A9FC81-7894-405A-87A6-88A90766B670}" type="presParOf" srcId="{222D2603-6829-4998-92D8-A1437A74B5DD}" destId="{1C65EC60-453E-400F-BA6B-BDF4F48FE46E}" srcOrd="0" destOrd="0" presId="urn:microsoft.com/office/officeart/2005/8/layout/hierarchy6"/>
    <dgm:cxn modelId="{FE1FB5A6-FF75-4CCE-8692-138E081D74B9}" type="presParOf" srcId="{1C65EC60-453E-400F-BA6B-BDF4F48FE46E}" destId="{65EA5B87-2074-4F17-A0C5-8FF45690DD06}" srcOrd="0" destOrd="0" presId="urn:microsoft.com/office/officeart/2005/8/layout/hierarchy6"/>
    <dgm:cxn modelId="{59E3597A-BFAB-4BE9-AE23-9BD35B8161A3}" type="presParOf" srcId="{65EA5B87-2074-4F17-A0C5-8FF45690DD06}" destId="{F50F36DD-78A0-438A-8A05-7BB3A85FD48E}" srcOrd="0" destOrd="0" presId="urn:microsoft.com/office/officeart/2005/8/layout/hierarchy6"/>
    <dgm:cxn modelId="{A0994A29-174C-4637-99FE-65C1F431F2E3}" type="presParOf" srcId="{65EA5B87-2074-4F17-A0C5-8FF45690DD06}" destId="{5B93E4B0-30CC-4624-B7B2-97644E76FE73}" srcOrd="1" destOrd="0" presId="urn:microsoft.com/office/officeart/2005/8/layout/hierarchy6"/>
    <dgm:cxn modelId="{04113D35-DFC6-490D-8763-09E29FC593A6}" type="presParOf" srcId="{5B93E4B0-30CC-4624-B7B2-97644E76FE73}" destId="{0AB18941-DE55-4FD5-9C6F-82912BBFD610}" srcOrd="0" destOrd="0" presId="urn:microsoft.com/office/officeart/2005/8/layout/hierarchy6"/>
    <dgm:cxn modelId="{A3DD2F9F-AB7B-4A7F-B13D-A319E5BF188A}" type="presParOf" srcId="{5B93E4B0-30CC-4624-B7B2-97644E76FE73}" destId="{77E4FB7E-4634-4E1C-BD4E-6EDBEEF4D938}" srcOrd="1" destOrd="0" presId="urn:microsoft.com/office/officeart/2005/8/layout/hierarchy6"/>
    <dgm:cxn modelId="{87A364E2-846D-4327-92F3-6C52D45B9706}" type="presParOf" srcId="{77E4FB7E-4634-4E1C-BD4E-6EDBEEF4D938}" destId="{CA3B087B-5725-4BD2-A10C-CE66DCA77506}" srcOrd="0" destOrd="0" presId="urn:microsoft.com/office/officeart/2005/8/layout/hierarchy6"/>
    <dgm:cxn modelId="{82ED0C2E-E9B3-4117-927A-DD5B0F365E66}" type="presParOf" srcId="{77E4FB7E-4634-4E1C-BD4E-6EDBEEF4D938}" destId="{BCDF249F-6B97-49DF-9438-691BBACB5BCB}" srcOrd="1" destOrd="0" presId="urn:microsoft.com/office/officeart/2005/8/layout/hierarchy6"/>
    <dgm:cxn modelId="{2808E4DC-125F-4FC0-8B60-9C70D2299573}" type="presParOf" srcId="{5B93E4B0-30CC-4624-B7B2-97644E76FE73}" destId="{F44EEB48-397E-492D-8FDE-F9EA0E631DE3}" srcOrd="2" destOrd="0" presId="urn:microsoft.com/office/officeart/2005/8/layout/hierarchy6"/>
    <dgm:cxn modelId="{96CF5352-4D90-4627-A0C7-66388E77139E}" type="presParOf" srcId="{5B93E4B0-30CC-4624-B7B2-97644E76FE73}" destId="{8474605C-722B-4C7A-AA4C-67D6B8915DF4}" srcOrd="3" destOrd="0" presId="urn:microsoft.com/office/officeart/2005/8/layout/hierarchy6"/>
    <dgm:cxn modelId="{0DA16F54-493D-40BF-8415-9EBB81E65D10}" type="presParOf" srcId="{8474605C-722B-4C7A-AA4C-67D6B8915DF4}" destId="{7585B4EE-57F6-4268-860B-168D64F2FB9B}" srcOrd="0" destOrd="0" presId="urn:microsoft.com/office/officeart/2005/8/layout/hierarchy6"/>
    <dgm:cxn modelId="{DBA4C4FD-BE8E-47F2-ADCA-0E4DF782039B}" type="presParOf" srcId="{8474605C-722B-4C7A-AA4C-67D6B8915DF4}" destId="{A634C282-61AE-4092-B3A0-637D6CF9D053}" srcOrd="1" destOrd="0" presId="urn:microsoft.com/office/officeart/2005/8/layout/hierarchy6"/>
    <dgm:cxn modelId="{BF271E00-886C-47A1-A027-DCA571DD79F0}" type="presParOf" srcId="{3B91B228-65A4-4BA3-9701-6CD323242008}" destId="{790B5C75-2A95-4497-BA82-843CAC83529B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16E1A8-5E89-4227-9C93-5EF7C864A390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F05682-604D-4E54-B43A-F341D67999C3}">
      <dgm:prSet/>
      <dgm:spPr/>
      <dgm:t>
        <a:bodyPr/>
        <a:lstStyle/>
        <a:p>
          <a:r>
            <a:rPr lang="ru-RU" b="1" u="none" spc="50" smtClean="0">
              <a:ln w="11430"/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Физические лица</a:t>
          </a:r>
          <a:endParaRPr lang="ru-RU" b="1" u="none" spc="50" dirty="0" smtClean="0">
            <a:ln w="11430"/>
            <a:solidFill>
              <a:schemeClr val="tx2">
                <a:lumMod val="75000"/>
              </a:schemeClr>
            </a:solidFill>
            <a:effectLst/>
            <a:latin typeface="Arial" pitchFamily="34" charset="0"/>
            <a:ea typeface="Calibri" pitchFamily="34" charset="0"/>
            <a:cs typeface="Arial" pitchFamily="34" charset="0"/>
          </a:endParaRPr>
        </a:p>
      </dgm:t>
    </dgm:pt>
    <dgm:pt modelId="{42F448B4-9D4F-4684-9C6D-71CC02418C0E}" type="parTrans" cxnId="{10B9ED69-AAF9-4933-8DD9-207404556486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6A943CBF-71A6-49A7-98DE-2E73C1FE0E54}" type="sibTrans" cxnId="{10B9ED69-AAF9-4933-8DD9-207404556486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0FC6F7E0-2C8C-45B0-89F8-6950A4B11E31}">
      <dgm:prSet/>
      <dgm:spPr/>
      <dgm:t>
        <a:bodyPr/>
        <a:lstStyle/>
        <a:p>
          <a:r>
            <a:rPr lang="ru-RU" spc="50" dirty="0" smtClean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индивидуальные предприниматели </a:t>
          </a:r>
          <a:r>
            <a:rPr lang="ru-RU" spc="50" dirty="0" smtClean="0">
              <a:ln w="11430"/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(форма № ТЗВ-ИП)</a:t>
          </a:r>
        </a:p>
      </dgm:t>
    </dgm:pt>
    <dgm:pt modelId="{B41DCBEB-A0A4-4F88-AC8D-C72322E7540D}" type="parTrans" cxnId="{84C45318-9010-40E0-A657-967AE3D8B7FA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0EED3888-2D6E-4232-9BE7-0AD4039E1D94}" type="sibTrans" cxnId="{84C45318-9010-40E0-A657-967AE3D8B7FA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843C325D-2DBC-4644-9024-6B1F69056A7F}">
      <dgm:prSet/>
      <dgm:spPr/>
      <dgm:t>
        <a:bodyPr/>
        <a:lstStyle/>
        <a:p>
          <a:r>
            <a:rPr lang="ru-RU" spc="50" dirty="0" smtClean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адвокаты, учредившие адвокатский кабинет </a:t>
          </a:r>
          <a:r>
            <a:rPr lang="ru-RU" spc="50" dirty="0" smtClean="0">
              <a:ln w="11430"/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(форма № ТЗВ-НА)</a:t>
          </a:r>
        </a:p>
      </dgm:t>
    </dgm:pt>
    <dgm:pt modelId="{65E615CE-6F00-480C-B477-5FF9D248B509}" type="parTrans" cxnId="{5E5F4CEC-E95E-4045-9710-6F9A7B7D18C2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6BACF0BC-1AD6-4853-BB84-30B2A725D1CF}" type="sibTrans" cxnId="{5E5F4CEC-E95E-4045-9710-6F9A7B7D18C2}">
      <dgm:prSet/>
      <dgm:spPr/>
      <dgm:t>
        <a:bodyPr/>
        <a:lstStyle/>
        <a:p>
          <a:endParaRPr lang="ru-RU">
            <a:solidFill>
              <a:srgbClr val="FFFFCC"/>
            </a:solidFill>
          </a:endParaRPr>
        </a:p>
      </dgm:t>
    </dgm:pt>
    <dgm:pt modelId="{CE1517B9-4FAB-4BD8-94FE-47A0F882701B}" type="pres">
      <dgm:prSet presAssocID="{B216E1A8-5E89-4227-9C93-5EF7C864A39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DC732E-3F77-4777-BBC9-AA21B2F808FF}" type="pres">
      <dgm:prSet presAssocID="{90F05682-604D-4E54-B43A-F341D67999C3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CEC430A-6D39-424E-A465-14A0C454D54C}" type="pres">
      <dgm:prSet presAssocID="{90F05682-604D-4E54-B43A-F341D67999C3}" presName="rootComposite1" presStyleCnt="0"/>
      <dgm:spPr/>
      <dgm:t>
        <a:bodyPr/>
        <a:lstStyle/>
        <a:p>
          <a:endParaRPr lang="ru-RU"/>
        </a:p>
      </dgm:t>
    </dgm:pt>
    <dgm:pt modelId="{299BD9B9-E7E2-4FFA-ACD4-02FE529E8483}" type="pres">
      <dgm:prSet presAssocID="{90F05682-604D-4E54-B43A-F341D67999C3}" presName="rootText1" presStyleLbl="node0" presStyleIdx="0" presStyleCnt="1" custScaleX="1668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18A2A4-1387-4503-ACA9-BA4B3CAC7CC0}" type="pres">
      <dgm:prSet presAssocID="{90F05682-604D-4E54-B43A-F341D67999C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FA63DEA-66E9-40FE-AABD-ED1538F3845B}" type="pres">
      <dgm:prSet presAssocID="{90F05682-604D-4E54-B43A-F341D67999C3}" presName="hierChild2" presStyleCnt="0"/>
      <dgm:spPr/>
      <dgm:t>
        <a:bodyPr/>
        <a:lstStyle/>
        <a:p>
          <a:endParaRPr lang="ru-RU"/>
        </a:p>
      </dgm:t>
    </dgm:pt>
    <dgm:pt modelId="{F81956C0-6528-49CB-92F5-6BF665A5621A}" type="pres">
      <dgm:prSet presAssocID="{B41DCBEB-A0A4-4F88-AC8D-C72322E7540D}" presName="Name37" presStyleLbl="parChTrans1D2" presStyleIdx="0" presStyleCnt="2"/>
      <dgm:spPr/>
      <dgm:t>
        <a:bodyPr/>
        <a:lstStyle/>
        <a:p>
          <a:endParaRPr lang="ru-RU"/>
        </a:p>
      </dgm:t>
    </dgm:pt>
    <dgm:pt modelId="{894EF2B7-5BCE-4FE4-AB99-B3E9F74C9900}" type="pres">
      <dgm:prSet presAssocID="{0FC6F7E0-2C8C-45B0-89F8-6950A4B11E31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5A22D14-5DB2-4C17-8DAA-6729A288568D}" type="pres">
      <dgm:prSet presAssocID="{0FC6F7E0-2C8C-45B0-89F8-6950A4B11E31}" presName="rootComposite" presStyleCnt="0"/>
      <dgm:spPr/>
      <dgm:t>
        <a:bodyPr/>
        <a:lstStyle/>
        <a:p>
          <a:endParaRPr lang="ru-RU"/>
        </a:p>
      </dgm:t>
    </dgm:pt>
    <dgm:pt modelId="{553B4EEE-D20B-483D-A3FE-3972C74D16C0}" type="pres">
      <dgm:prSet presAssocID="{0FC6F7E0-2C8C-45B0-89F8-6950A4B11E31}" presName="rootText" presStyleLbl="node2" presStyleIdx="0" presStyleCnt="2" custScaleX="191076" custScaleY="127032" custLinFactNeighborX="3438" custLinFactNeighborY="-2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E6763-4054-4EBB-8886-A9C7E6F810FA}" type="pres">
      <dgm:prSet presAssocID="{0FC6F7E0-2C8C-45B0-89F8-6950A4B11E31}" presName="rootConnector" presStyleLbl="node2" presStyleIdx="0" presStyleCnt="2"/>
      <dgm:spPr/>
      <dgm:t>
        <a:bodyPr/>
        <a:lstStyle/>
        <a:p>
          <a:endParaRPr lang="ru-RU"/>
        </a:p>
      </dgm:t>
    </dgm:pt>
    <dgm:pt modelId="{686F9539-447D-4569-BA58-3ADB1842305E}" type="pres">
      <dgm:prSet presAssocID="{0FC6F7E0-2C8C-45B0-89F8-6950A4B11E31}" presName="hierChild4" presStyleCnt="0"/>
      <dgm:spPr/>
      <dgm:t>
        <a:bodyPr/>
        <a:lstStyle/>
        <a:p>
          <a:endParaRPr lang="ru-RU"/>
        </a:p>
      </dgm:t>
    </dgm:pt>
    <dgm:pt modelId="{D964FDAA-E9E6-40E4-8677-04C67463E9A5}" type="pres">
      <dgm:prSet presAssocID="{0FC6F7E0-2C8C-45B0-89F8-6950A4B11E31}" presName="hierChild5" presStyleCnt="0"/>
      <dgm:spPr/>
      <dgm:t>
        <a:bodyPr/>
        <a:lstStyle/>
        <a:p>
          <a:endParaRPr lang="ru-RU"/>
        </a:p>
      </dgm:t>
    </dgm:pt>
    <dgm:pt modelId="{A55DB814-1A8C-4E39-8E05-1D16F9548876}" type="pres">
      <dgm:prSet presAssocID="{65E615CE-6F00-480C-B477-5FF9D248B50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8202F416-AC08-41DA-9A46-D815B752B67C}" type="pres">
      <dgm:prSet presAssocID="{843C325D-2DBC-4644-9024-6B1F69056A7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B455CA0-6E2B-47DD-A696-0D1FA7C545EF}" type="pres">
      <dgm:prSet presAssocID="{843C325D-2DBC-4644-9024-6B1F69056A7F}" presName="rootComposite" presStyleCnt="0"/>
      <dgm:spPr/>
      <dgm:t>
        <a:bodyPr/>
        <a:lstStyle/>
        <a:p>
          <a:endParaRPr lang="ru-RU"/>
        </a:p>
      </dgm:t>
    </dgm:pt>
    <dgm:pt modelId="{A8E08026-D8E3-4596-B2EE-C8A6EAA69D05}" type="pres">
      <dgm:prSet presAssocID="{843C325D-2DBC-4644-9024-6B1F69056A7F}" presName="rootText" presStyleLbl="node2" presStyleIdx="1" presStyleCnt="2" custScaleX="191076" custScaleY="127032" custLinFactNeighborX="-5047" custLinFactNeighborY="-2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117F10-7E49-4D2E-B0D0-3151C3498B84}" type="pres">
      <dgm:prSet presAssocID="{843C325D-2DBC-4644-9024-6B1F69056A7F}" presName="rootConnector" presStyleLbl="node2" presStyleIdx="1" presStyleCnt="2"/>
      <dgm:spPr/>
      <dgm:t>
        <a:bodyPr/>
        <a:lstStyle/>
        <a:p>
          <a:endParaRPr lang="ru-RU"/>
        </a:p>
      </dgm:t>
    </dgm:pt>
    <dgm:pt modelId="{0EA88F57-DA6D-4355-BB40-8707E7E42EC0}" type="pres">
      <dgm:prSet presAssocID="{843C325D-2DBC-4644-9024-6B1F69056A7F}" presName="hierChild4" presStyleCnt="0"/>
      <dgm:spPr/>
      <dgm:t>
        <a:bodyPr/>
        <a:lstStyle/>
        <a:p>
          <a:endParaRPr lang="ru-RU"/>
        </a:p>
      </dgm:t>
    </dgm:pt>
    <dgm:pt modelId="{4B517951-87EA-4721-80F7-F6560ADB537E}" type="pres">
      <dgm:prSet presAssocID="{843C325D-2DBC-4644-9024-6B1F69056A7F}" presName="hierChild5" presStyleCnt="0"/>
      <dgm:spPr/>
      <dgm:t>
        <a:bodyPr/>
        <a:lstStyle/>
        <a:p>
          <a:endParaRPr lang="ru-RU"/>
        </a:p>
      </dgm:t>
    </dgm:pt>
    <dgm:pt modelId="{B5BED07A-3459-4E5F-A3CE-0AEAA0A906CD}" type="pres">
      <dgm:prSet presAssocID="{90F05682-604D-4E54-B43A-F341D67999C3}" presName="hierChild3" presStyleCnt="0"/>
      <dgm:spPr/>
      <dgm:t>
        <a:bodyPr/>
        <a:lstStyle/>
        <a:p>
          <a:endParaRPr lang="ru-RU"/>
        </a:p>
      </dgm:t>
    </dgm:pt>
  </dgm:ptLst>
  <dgm:cxnLst>
    <dgm:cxn modelId="{A16DA227-7560-4730-BFCB-089A5E778A15}" type="presOf" srcId="{0FC6F7E0-2C8C-45B0-89F8-6950A4B11E31}" destId="{450E6763-4054-4EBB-8886-A9C7E6F810FA}" srcOrd="1" destOrd="0" presId="urn:microsoft.com/office/officeart/2005/8/layout/orgChart1"/>
    <dgm:cxn modelId="{9ED11E3B-5960-4CA3-895A-03B5774D8384}" type="presOf" srcId="{B41DCBEB-A0A4-4F88-AC8D-C72322E7540D}" destId="{F81956C0-6528-49CB-92F5-6BF665A5621A}" srcOrd="0" destOrd="0" presId="urn:microsoft.com/office/officeart/2005/8/layout/orgChart1"/>
    <dgm:cxn modelId="{DD8A6454-BB17-4DC3-93E7-C6406ED363BB}" type="presOf" srcId="{B216E1A8-5E89-4227-9C93-5EF7C864A390}" destId="{CE1517B9-4FAB-4BD8-94FE-47A0F882701B}" srcOrd="0" destOrd="0" presId="urn:microsoft.com/office/officeart/2005/8/layout/orgChart1"/>
    <dgm:cxn modelId="{71EC7904-E4DB-4DB0-8C74-EB983E81A922}" type="presOf" srcId="{0FC6F7E0-2C8C-45B0-89F8-6950A4B11E31}" destId="{553B4EEE-D20B-483D-A3FE-3972C74D16C0}" srcOrd="0" destOrd="0" presId="urn:microsoft.com/office/officeart/2005/8/layout/orgChart1"/>
    <dgm:cxn modelId="{84C45318-9010-40E0-A657-967AE3D8B7FA}" srcId="{90F05682-604D-4E54-B43A-F341D67999C3}" destId="{0FC6F7E0-2C8C-45B0-89F8-6950A4B11E31}" srcOrd="0" destOrd="0" parTransId="{B41DCBEB-A0A4-4F88-AC8D-C72322E7540D}" sibTransId="{0EED3888-2D6E-4232-9BE7-0AD4039E1D94}"/>
    <dgm:cxn modelId="{B7B03C05-0939-43B8-8889-935F150E6DB1}" type="presOf" srcId="{843C325D-2DBC-4644-9024-6B1F69056A7F}" destId="{A8E08026-D8E3-4596-B2EE-C8A6EAA69D05}" srcOrd="0" destOrd="0" presId="urn:microsoft.com/office/officeart/2005/8/layout/orgChart1"/>
    <dgm:cxn modelId="{69AEFAAF-287D-4887-9717-2E00E0F548D3}" type="presOf" srcId="{90F05682-604D-4E54-B43A-F341D67999C3}" destId="{5F18A2A4-1387-4503-ACA9-BA4B3CAC7CC0}" srcOrd="1" destOrd="0" presId="urn:microsoft.com/office/officeart/2005/8/layout/orgChart1"/>
    <dgm:cxn modelId="{601BB863-B263-4BCC-9BC5-95D2A3979910}" type="presOf" srcId="{65E615CE-6F00-480C-B477-5FF9D248B509}" destId="{A55DB814-1A8C-4E39-8E05-1D16F9548876}" srcOrd="0" destOrd="0" presId="urn:microsoft.com/office/officeart/2005/8/layout/orgChart1"/>
    <dgm:cxn modelId="{171B2521-672E-48EB-AAF3-1F746AB376DB}" type="presOf" srcId="{843C325D-2DBC-4644-9024-6B1F69056A7F}" destId="{85117F10-7E49-4D2E-B0D0-3151C3498B84}" srcOrd="1" destOrd="0" presId="urn:microsoft.com/office/officeart/2005/8/layout/orgChart1"/>
    <dgm:cxn modelId="{5E5F4CEC-E95E-4045-9710-6F9A7B7D18C2}" srcId="{90F05682-604D-4E54-B43A-F341D67999C3}" destId="{843C325D-2DBC-4644-9024-6B1F69056A7F}" srcOrd="1" destOrd="0" parTransId="{65E615CE-6F00-480C-B477-5FF9D248B509}" sibTransId="{6BACF0BC-1AD6-4853-BB84-30B2A725D1CF}"/>
    <dgm:cxn modelId="{FB9A1E78-B547-43DB-8BC1-DDE9C728C5AB}" type="presOf" srcId="{90F05682-604D-4E54-B43A-F341D67999C3}" destId="{299BD9B9-E7E2-4FFA-ACD4-02FE529E8483}" srcOrd="0" destOrd="0" presId="urn:microsoft.com/office/officeart/2005/8/layout/orgChart1"/>
    <dgm:cxn modelId="{10B9ED69-AAF9-4933-8DD9-207404556486}" srcId="{B216E1A8-5E89-4227-9C93-5EF7C864A390}" destId="{90F05682-604D-4E54-B43A-F341D67999C3}" srcOrd="0" destOrd="0" parTransId="{42F448B4-9D4F-4684-9C6D-71CC02418C0E}" sibTransId="{6A943CBF-71A6-49A7-98DE-2E73C1FE0E54}"/>
    <dgm:cxn modelId="{98352525-901C-4C95-A2A7-91542E739B5B}" type="presParOf" srcId="{CE1517B9-4FAB-4BD8-94FE-47A0F882701B}" destId="{CFDC732E-3F77-4777-BBC9-AA21B2F808FF}" srcOrd="0" destOrd="0" presId="urn:microsoft.com/office/officeart/2005/8/layout/orgChart1"/>
    <dgm:cxn modelId="{F96ED17F-DF41-4965-89CC-179BAC6745CA}" type="presParOf" srcId="{CFDC732E-3F77-4777-BBC9-AA21B2F808FF}" destId="{8CEC430A-6D39-424E-A465-14A0C454D54C}" srcOrd="0" destOrd="0" presId="urn:microsoft.com/office/officeart/2005/8/layout/orgChart1"/>
    <dgm:cxn modelId="{C2B171DB-60F6-4C3C-8AC7-6EEDC09437F7}" type="presParOf" srcId="{8CEC430A-6D39-424E-A465-14A0C454D54C}" destId="{299BD9B9-E7E2-4FFA-ACD4-02FE529E8483}" srcOrd="0" destOrd="0" presId="urn:microsoft.com/office/officeart/2005/8/layout/orgChart1"/>
    <dgm:cxn modelId="{F2A133B1-13D3-49D7-A18B-B92B7B9E6C8B}" type="presParOf" srcId="{8CEC430A-6D39-424E-A465-14A0C454D54C}" destId="{5F18A2A4-1387-4503-ACA9-BA4B3CAC7CC0}" srcOrd="1" destOrd="0" presId="urn:microsoft.com/office/officeart/2005/8/layout/orgChart1"/>
    <dgm:cxn modelId="{C9755B10-1B44-4D72-99D5-ED81C392D8DE}" type="presParOf" srcId="{CFDC732E-3F77-4777-BBC9-AA21B2F808FF}" destId="{3FA63DEA-66E9-40FE-AABD-ED1538F3845B}" srcOrd="1" destOrd="0" presId="urn:microsoft.com/office/officeart/2005/8/layout/orgChart1"/>
    <dgm:cxn modelId="{2724F135-ECFC-4FE5-95CF-9565A699110E}" type="presParOf" srcId="{3FA63DEA-66E9-40FE-AABD-ED1538F3845B}" destId="{F81956C0-6528-49CB-92F5-6BF665A5621A}" srcOrd="0" destOrd="0" presId="urn:microsoft.com/office/officeart/2005/8/layout/orgChart1"/>
    <dgm:cxn modelId="{224FCFAA-26E7-4319-9879-915E5B27CC3C}" type="presParOf" srcId="{3FA63DEA-66E9-40FE-AABD-ED1538F3845B}" destId="{894EF2B7-5BCE-4FE4-AB99-B3E9F74C9900}" srcOrd="1" destOrd="0" presId="urn:microsoft.com/office/officeart/2005/8/layout/orgChart1"/>
    <dgm:cxn modelId="{FC52A996-EE79-47C5-983C-1118A139E1C3}" type="presParOf" srcId="{894EF2B7-5BCE-4FE4-AB99-B3E9F74C9900}" destId="{45A22D14-5DB2-4C17-8DAA-6729A288568D}" srcOrd="0" destOrd="0" presId="urn:microsoft.com/office/officeart/2005/8/layout/orgChart1"/>
    <dgm:cxn modelId="{BF346CE8-063B-4C23-B8F4-5A77653B0BE8}" type="presParOf" srcId="{45A22D14-5DB2-4C17-8DAA-6729A288568D}" destId="{553B4EEE-D20B-483D-A3FE-3972C74D16C0}" srcOrd="0" destOrd="0" presId="urn:microsoft.com/office/officeart/2005/8/layout/orgChart1"/>
    <dgm:cxn modelId="{BC04E3C9-3056-4D92-9575-D954A2555329}" type="presParOf" srcId="{45A22D14-5DB2-4C17-8DAA-6729A288568D}" destId="{450E6763-4054-4EBB-8886-A9C7E6F810FA}" srcOrd="1" destOrd="0" presId="urn:microsoft.com/office/officeart/2005/8/layout/orgChart1"/>
    <dgm:cxn modelId="{A4AFFD8B-E846-4D9D-B65E-3F688493C57F}" type="presParOf" srcId="{894EF2B7-5BCE-4FE4-AB99-B3E9F74C9900}" destId="{686F9539-447D-4569-BA58-3ADB1842305E}" srcOrd="1" destOrd="0" presId="urn:microsoft.com/office/officeart/2005/8/layout/orgChart1"/>
    <dgm:cxn modelId="{B90C2E71-6735-4D98-9C1E-067850A15CB2}" type="presParOf" srcId="{894EF2B7-5BCE-4FE4-AB99-B3E9F74C9900}" destId="{D964FDAA-E9E6-40E4-8677-04C67463E9A5}" srcOrd="2" destOrd="0" presId="urn:microsoft.com/office/officeart/2005/8/layout/orgChart1"/>
    <dgm:cxn modelId="{020042C6-0F35-4D28-A4A6-FE9BD69744F3}" type="presParOf" srcId="{3FA63DEA-66E9-40FE-AABD-ED1538F3845B}" destId="{A55DB814-1A8C-4E39-8E05-1D16F9548876}" srcOrd="2" destOrd="0" presId="urn:microsoft.com/office/officeart/2005/8/layout/orgChart1"/>
    <dgm:cxn modelId="{97845B90-94AB-46CC-8685-4026DBFC4355}" type="presParOf" srcId="{3FA63DEA-66E9-40FE-AABD-ED1538F3845B}" destId="{8202F416-AC08-41DA-9A46-D815B752B67C}" srcOrd="3" destOrd="0" presId="urn:microsoft.com/office/officeart/2005/8/layout/orgChart1"/>
    <dgm:cxn modelId="{8C137230-46A5-43F9-8E51-EFBE49B23118}" type="presParOf" srcId="{8202F416-AC08-41DA-9A46-D815B752B67C}" destId="{CB455CA0-6E2B-47DD-A696-0D1FA7C545EF}" srcOrd="0" destOrd="0" presId="urn:microsoft.com/office/officeart/2005/8/layout/orgChart1"/>
    <dgm:cxn modelId="{20E3F7E1-B4E7-4910-B6D1-8DBF107F3C2A}" type="presParOf" srcId="{CB455CA0-6E2B-47DD-A696-0D1FA7C545EF}" destId="{A8E08026-D8E3-4596-B2EE-C8A6EAA69D05}" srcOrd="0" destOrd="0" presId="urn:microsoft.com/office/officeart/2005/8/layout/orgChart1"/>
    <dgm:cxn modelId="{DEF7A131-906B-4C1A-82DA-9C24CEEBBF59}" type="presParOf" srcId="{CB455CA0-6E2B-47DD-A696-0D1FA7C545EF}" destId="{85117F10-7E49-4D2E-B0D0-3151C3498B84}" srcOrd="1" destOrd="0" presId="urn:microsoft.com/office/officeart/2005/8/layout/orgChart1"/>
    <dgm:cxn modelId="{9F7AA572-5851-4F83-8E9F-0812249F7A44}" type="presParOf" srcId="{8202F416-AC08-41DA-9A46-D815B752B67C}" destId="{0EA88F57-DA6D-4355-BB40-8707E7E42EC0}" srcOrd="1" destOrd="0" presId="urn:microsoft.com/office/officeart/2005/8/layout/orgChart1"/>
    <dgm:cxn modelId="{7FBB600D-A659-4329-B8F2-4CCB70F00B6C}" type="presParOf" srcId="{8202F416-AC08-41DA-9A46-D815B752B67C}" destId="{4B517951-87EA-4721-80F7-F6560ADB537E}" srcOrd="2" destOrd="0" presId="urn:microsoft.com/office/officeart/2005/8/layout/orgChart1"/>
    <dgm:cxn modelId="{7CFE8ECA-E6D9-41DB-B94C-5AF430A3C7F8}" type="presParOf" srcId="{CFDC732E-3F77-4777-BBC9-AA21B2F808FF}" destId="{B5BED07A-3459-4E5F-A3CE-0AEAA0A906C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14324A-1A10-4970-9CA9-CCE56FB05FFA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129A207-3A51-487E-B3A1-A5754F99DCAB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Проведения обучающих семинаров. </a:t>
          </a:r>
        </a:p>
        <a:p>
          <a:pPr rtl="0">
            <a:lnSpc>
              <a:spcPct val="110000"/>
            </a:lnSpc>
          </a:pPr>
          <a: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С мая 2011 года по</a:t>
          </a:r>
          <a:b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</a:br>
          <a: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февраль 2012 года                в крае проведено  </a:t>
          </a:r>
        </a:p>
        <a:p>
          <a:pPr rtl="0">
            <a:lnSpc>
              <a:spcPct val="110000"/>
            </a:lnSpc>
          </a:pPr>
          <a: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180 обучающих семинаров</a:t>
          </a:r>
        </a:p>
      </dgm:t>
    </dgm:pt>
    <dgm:pt modelId="{8ABD0DD3-24A4-44C1-8E1A-7249AD4B6AB9}" type="parTrans" cxnId="{AF814D79-A3E0-4D07-AB8B-E8339BF1A6D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5AC48DEE-4A46-422A-BA0C-BCFE439C7486}" type="sibTrans" cxnId="{AF814D79-A3E0-4D07-AB8B-E8339BF1A6D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1BEAA4BC-4229-47A1-BEF5-FDDEFA954E8B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6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Консультирования в телефонном режиме, </a:t>
          </a:r>
        </a:p>
        <a:p>
          <a:pPr rtl="0">
            <a:lnSpc>
              <a:spcPct val="110000"/>
            </a:lnSpc>
          </a:pPr>
          <a:r>
            <a:rPr kumimoji="0" lang="ru-RU" sz="16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по электронной почте (вопрос-ответ)</a:t>
          </a:r>
        </a:p>
      </dgm:t>
    </dgm:pt>
    <dgm:pt modelId="{55260286-50A0-4AAE-A730-2101A8B21412}" type="parTrans" cxnId="{83E5666C-EC1B-4F94-8FB7-5F305945B93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4B6BBD1F-E25A-402C-BB34-40D44C3FD8D3}" type="sibTrans" cxnId="{83E5666C-EC1B-4F94-8FB7-5F305945B93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852CFC0B-C5BB-427C-9854-DF1345498E07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6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Индивидуального консультирования специалистов организаций при их посещении </a:t>
          </a:r>
          <a:r>
            <a:rPr kumimoji="0" lang="ru-RU" sz="1600" b="1" i="0" u="none" strike="noStrike" cap="none" normalizeH="0" baseline="0" dirty="0" err="1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Красноярскстата</a:t>
          </a:r>
          <a:endParaRPr kumimoji="0" lang="ru-RU" sz="1600" b="1" i="0" u="none" strike="noStrike" cap="none" normalizeH="0" baseline="0" dirty="0" smtClean="0">
            <a:ln/>
            <a:solidFill>
              <a:schemeClr val="accent1">
                <a:lumMod val="50000"/>
              </a:schemeClr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3BD6F3B-9B15-4BB1-82E7-03447A491469}" type="parTrans" cxnId="{0B2C79F0-D939-4991-969D-1C598512420F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56B58853-6C68-4723-B2A2-28B15E5C133D}" type="sibTrans" cxnId="{0B2C79F0-D939-4991-969D-1C598512420F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1A03471C-D8CB-4A75-B605-06801339A01C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Непосредственной помощи в присвоении расходам кодов ОКПД и кодов ОКОФ видам основных фондов, участвующих в наблюдении</a:t>
          </a:r>
        </a:p>
      </dgm:t>
    </dgm:pt>
    <dgm:pt modelId="{E21161DD-B517-4509-93B9-E7C1553E86E5}" type="parTrans" cxnId="{2DC7ABD9-0CEE-4B94-BAE5-08A229740D5C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FE29BC31-8550-4969-AFBD-CF7C748A34C4}" type="sibTrans" cxnId="{2DC7ABD9-0CEE-4B94-BAE5-08A229740D5C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6503F6CB-C1B0-4E52-AC01-C70BD1E2AD87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6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Подготовке и доведении инструктивного материала</a:t>
          </a:r>
        </a:p>
      </dgm:t>
    </dgm:pt>
    <dgm:pt modelId="{94F9EE6C-005D-4747-9EAB-F92B659BE02D}" type="parTrans" cxnId="{97D02A88-4CD7-4D38-A3BD-AB2519BD6D0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0F4DBE18-BABF-4E2B-B0E4-8CCDF3D0AE63}" type="sibTrans" cxnId="{97D02A88-4CD7-4D38-A3BD-AB2519BD6D0A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19E7929B-E67E-4FB3-A8B0-102B3B236B02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5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Созданием на сайте </a:t>
          </a:r>
          <a:r>
            <a:rPr kumimoji="0" lang="ru-RU" sz="1500" b="1" i="0" u="none" strike="noStrike" cap="none" normalizeH="0" baseline="0" dirty="0" err="1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Красноярскстата</a:t>
          </a:r>
          <a:r>
            <a:rPr kumimoji="0" lang="ru-RU" sz="1500" b="1" i="0" u="none" strike="noStrike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 отдельного раздела, посвященного вопросам предстоящего наблюдения</a:t>
          </a:r>
        </a:p>
      </dgm:t>
    </dgm:pt>
    <dgm:pt modelId="{B80D3F26-1CE8-4AD7-99EA-7C4F3C8B8CEE}" type="parTrans" cxnId="{C7C4326B-A5FA-4B2A-B095-03E2435F65FB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E495AF28-2030-419F-B3AB-4FE75ACB60E7}" type="sibTrans" cxnId="{C7C4326B-A5FA-4B2A-B095-03E2435F65FB}">
      <dgm:prSet/>
      <dgm:spPr/>
      <dgm:t>
        <a:bodyPr/>
        <a:lstStyle/>
        <a:p>
          <a:pPr>
            <a:lnSpc>
              <a:spcPct val="110000"/>
            </a:lnSpc>
          </a:pPr>
          <a:endParaRPr lang="ru-RU" sz="1500"/>
        </a:p>
      </dgm:t>
    </dgm:pt>
    <dgm:pt modelId="{CC1AB74F-6DC7-4174-8475-16255F9877F5}" type="pres">
      <dgm:prSet presAssocID="{8B14324A-1A10-4970-9CA9-CCE56FB05FF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5CD795-C8B0-47BD-B052-5ACEE70435F7}" type="pres">
      <dgm:prSet presAssocID="{A129A207-3A51-487E-B3A1-A5754F99DCAB}" presName="node" presStyleLbl="node1" presStyleIdx="0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E7F83-06B8-46DC-9F68-B9018A3FA4FD}" type="pres">
      <dgm:prSet presAssocID="{5AC48DEE-4A46-422A-BA0C-BCFE439C7486}" presName="sibTrans" presStyleCnt="0"/>
      <dgm:spPr/>
    </dgm:pt>
    <dgm:pt modelId="{484D6963-D4A6-429C-B59D-697D0E1AF04B}" type="pres">
      <dgm:prSet presAssocID="{1BEAA4BC-4229-47A1-BEF5-FDDEFA954E8B}" presName="node" presStyleLbl="node1" presStyleIdx="1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04BA7C-D57A-4CCB-BBEC-745A03B68485}" type="pres">
      <dgm:prSet presAssocID="{4B6BBD1F-E25A-402C-BB34-40D44C3FD8D3}" presName="sibTrans" presStyleCnt="0"/>
      <dgm:spPr/>
    </dgm:pt>
    <dgm:pt modelId="{57D130F3-52FC-4623-A793-27F60FB1542A}" type="pres">
      <dgm:prSet presAssocID="{852CFC0B-C5BB-427C-9854-DF1345498E07}" presName="node" presStyleLbl="node1" presStyleIdx="2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77B3C-45D3-416E-92D5-15F5ADE38892}" type="pres">
      <dgm:prSet presAssocID="{56B58853-6C68-4723-B2A2-28B15E5C133D}" presName="sibTrans" presStyleCnt="0"/>
      <dgm:spPr/>
    </dgm:pt>
    <dgm:pt modelId="{BCA95FBC-FC34-4F49-BDD6-0C90C6B1EC94}" type="pres">
      <dgm:prSet presAssocID="{1A03471C-D8CB-4A75-B605-06801339A01C}" presName="node" presStyleLbl="node1" presStyleIdx="3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81E63-43C8-470E-8BE9-D4768AB41009}" type="pres">
      <dgm:prSet presAssocID="{FE29BC31-8550-4969-AFBD-CF7C748A34C4}" presName="sibTrans" presStyleCnt="0"/>
      <dgm:spPr/>
    </dgm:pt>
    <dgm:pt modelId="{83FD2736-6C8D-4497-BC67-050EAEC56174}" type="pres">
      <dgm:prSet presAssocID="{6503F6CB-C1B0-4E52-AC01-C70BD1E2AD87}" presName="node" presStyleLbl="node1" presStyleIdx="4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61769-92DB-480F-8E4B-25F810726868}" type="pres">
      <dgm:prSet presAssocID="{0F4DBE18-BABF-4E2B-B0E4-8CCDF3D0AE63}" presName="sibTrans" presStyleCnt="0"/>
      <dgm:spPr/>
    </dgm:pt>
    <dgm:pt modelId="{3EDC1FEF-2436-4031-A274-D87B264A281F}" type="pres">
      <dgm:prSet presAssocID="{19E7929B-E67E-4FB3-A8B0-102B3B236B02}" presName="node" presStyleLbl="node1" presStyleIdx="5" presStyleCnt="6" custScaleY="133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D02A88-4CD7-4D38-A3BD-AB2519BD6D0A}" srcId="{8B14324A-1A10-4970-9CA9-CCE56FB05FFA}" destId="{6503F6CB-C1B0-4E52-AC01-C70BD1E2AD87}" srcOrd="4" destOrd="0" parTransId="{94F9EE6C-005D-4747-9EAB-F92B659BE02D}" sibTransId="{0F4DBE18-BABF-4E2B-B0E4-8CCDF3D0AE63}"/>
    <dgm:cxn modelId="{AF814D79-A3E0-4D07-AB8B-E8339BF1A6DA}" srcId="{8B14324A-1A10-4970-9CA9-CCE56FB05FFA}" destId="{A129A207-3A51-487E-B3A1-A5754F99DCAB}" srcOrd="0" destOrd="0" parTransId="{8ABD0DD3-24A4-44C1-8E1A-7249AD4B6AB9}" sibTransId="{5AC48DEE-4A46-422A-BA0C-BCFE439C7486}"/>
    <dgm:cxn modelId="{21EA085B-C221-461D-AFC6-131AE94AF268}" type="presOf" srcId="{A129A207-3A51-487E-B3A1-A5754F99DCAB}" destId="{4A5CD795-C8B0-47BD-B052-5ACEE70435F7}" srcOrd="0" destOrd="0" presId="urn:microsoft.com/office/officeart/2005/8/layout/default"/>
    <dgm:cxn modelId="{0B2C79F0-D939-4991-969D-1C598512420F}" srcId="{8B14324A-1A10-4970-9CA9-CCE56FB05FFA}" destId="{852CFC0B-C5BB-427C-9854-DF1345498E07}" srcOrd="2" destOrd="0" parTransId="{B3BD6F3B-9B15-4BB1-82E7-03447A491469}" sibTransId="{56B58853-6C68-4723-B2A2-28B15E5C133D}"/>
    <dgm:cxn modelId="{83E5666C-EC1B-4F94-8FB7-5F305945B93A}" srcId="{8B14324A-1A10-4970-9CA9-CCE56FB05FFA}" destId="{1BEAA4BC-4229-47A1-BEF5-FDDEFA954E8B}" srcOrd="1" destOrd="0" parTransId="{55260286-50A0-4AAE-A730-2101A8B21412}" sibTransId="{4B6BBD1F-E25A-402C-BB34-40D44C3FD8D3}"/>
    <dgm:cxn modelId="{2DC7ABD9-0CEE-4B94-BAE5-08A229740D5C}" srcId="{8B14324A-1A10-4970-9CA9-CCE56FB05FFA}" destId="{1A03471C-D8CB-4A75-B605-06801339A01C}" srcOrd="3" destOrd="0" parTransId="{E21161DD-B517-4509-93B9-E7C1553E86E5}" sibTransId="{FE29BC31-8550-4969-AFBD-CF7C748A34C4}"/>
    <dgm:cxn modelId="{C7C4326B-A5FA-4B2A-B095-03E2435F65FB}" srcId="{8B14324A-1A10-4970-9CA9-CCE56FB05FFA}" destId="{19E7929B-E67E-4FB3-A8B0-102B3B236B02}" srcOrd="5" destOrd="0" parTransId="{B80D3F26-1CE8-4AD7-99EA-7C4F3C8B8CEE}" sibTransId="{E495AF28-2030-419F-B3AB-4FE75ACB60E7}"/>
    <dgm:cxn modelId="{8D1A46DE-CA0B-437D-B1E4-C490BA70BCB6}" type="presOf" srcId="{1BEAA4BC-4229-47A1-BEF5-FDDEFA954E8B}" destId="{484D6963-D4A6-429C-B59D-697D0E1AF04B}" srcOrd="0" destOrd="0" presId="urn:microsoft.com/office/officeart/2005/8/layout/default"/>
    <dgm:cxn modelId="{05B7DB24-DBA9-4BD0-B609-375C5401530A}" type="presOf" srcId="{852CFC0B-C5BB-427C-9854-DF1345498E07}" destId="{57D130F3-52FC-4623-A793-27F60FB1542A}" srcOrd="0" destOrd="0" presId="urn:microsoft.com/office/officeart/2005/8/layout/default"/>
    <dgm:cxn modelId="{5F5A5CD1-0F7C-4C58-8DE6-19AE86BF09A8}" type="presOf" srcId="{8B14324A-1A10-4970-9CA9-CCE56FB05FFA}" destId="{CC1AB74F-6DC7-4174-8475-16255F9877F5}" srcOrd="0" destOrd="0" presId="urn:microsoft.com/office/officeart/2005/8/layout/default"/>
    <dgm:cxn modelId="{431CEB3B-EA8B-4252-A96D-4E4E025D728D}" type="presOf" srcId="{6503F6CB-C1B0-4E52-AC01-C70BD1E2AD87}" destId="{83FD2736-6C8D-4497-BC67-050EAEC56174}" srcOrd="0" destOrd="0" presId="urn:microsoft.com/office/officeart/2005/8/layout/default"/>
    <dgm:cxn modelId="{A298489D-ECBB-4443-AC22-3666C63B60F1}" type="presOf" srcId="{19E7929B-E67E-4FB3-A8B0-102B3B236B02}" destId="{3EDC1FEF-2436-4031-A274-D87B264A281F}" srcOrd="0" destOrd="0" presId="urn:microsoft.com/office/officeart/2005/8/layout/default"/>
    <dgm:cxn modelId="{7F6C8B0A-6FDD-4FAB-A49D-F32A6F60F8FC}" type="presOf" srcId="{1A03471C-D8CB-4A75-B605-06801339A01C}" destId="{BCA95FBC-FC34-4F49-BDD6-0C90C6B1EC94}" srcOrd="0" destOrd="0" presId="urn:microsoft.com/office/officeart/2005/8/layout/default"/>
    <dgm:cxn modelId="{C0537A56-DA2A-4FB6-BE1F-26E1518F3FE2}" type="presParOf" srcId="{CC1AB74F-6DC7-4174-8475-16255F9877F5}" destId="{4A5CD795-C8B0-47BD-B052-5ACEE70435F7}" srcOrd="0" destOrd="0" presId="urn:microsoft.com/office/officeart/2005/8/layout/default"/>
    <dgm:cxn modelId="{F0E055F9-0F01-403C-83A4-7B4166EEEF8E}" type="presParOf" srcId="{CC1AB74F-6DC7-4174-8475-16255F9877F5}" destId="{B62E7F83-06B8-46DC-9F68-B9018A3FA4FD}" srcOrd="1" destOrd="0" presId="urn:microsoft.com/office/officeart/2005/8/layout/default"/>
    <dgm:cxn modelId="{578AD4CD-97CF-4B1A-B4BF-EB79C3C5C792}" type="presParOf" srcId="{CC1AB74F-6DC7-4174-8475-16255F9877F5}" destId="{484D6963-D4A6-429C-B59D-697D0E1AF04B}" srcOrd="2" destOrd="0" presId="urn:microsoft.com/office/officeart/2005/8/layout/default"/>
    <dgm:cxn modelId="{A6C3BB9A-AEEA-4FC4-ACC5-3AF3E4A8ADDC}" type="presParOf" srcId="{CC1AB74F-6DC7-4174-8475-16255F9877F5}" destId="{9104BA7C-D57A-4CCB-BBEC-745A03B68485}" srcOrd="3" destOrd="0" presId="urn:microsoft.com/office/officeart/2005/8/layout/default"/>
    <dgm:cxn modelId="{D5B11A26-FFE5-4CBD-A5CD-A68301074F23}" type="presParOf" srcId="{CC1AB74F-6DC7-4174-8475-16255F9877F5}" destId="{57D130F3-52FC-4623-A793-27F60FB1542A}" srcOrd="4" destOrd="0" presId="urn:microsoft.com/office/officeart/2005/8/layout/default"/>
    <dgm:cxn modelId="{BD2EE3A7-C1B1-4DDD-B57B-46331E033402}" type="presParOf" srcId="{CC1AB74F-6DC7-4174-8475-16255F9877F5}" destId="{A4777B3C-45D3-416E-92D5-15F5ADE38892}" srcOrd="5" destOrd="0" presId="urn:microsoft.com/office/officeart/2005/8/layout/default"/>
    <dgm:cxn modelId="{FED43F5A-C49E-4FAB-AEFB-99D27926DAA0}" type="presParOf" srcId="{CC1AB74F-6DC7-4174-8475-16255F9877F5}" destId="{BCA95FBC-FC34-4F49-BDD6-0C90C6B1EC94}" srcOrd="6" destOrd="0" presId="urn:microsoft.com/office/officeart/2005/8/layout/default"/>
    <dgm:cxn modelId="{09101C2F-7DE3-4009-8943-BD13B13F1DED}" type="presParOf" srcId="{CC1AB74F-6DC7-4174-8475-16255F9877F5}" destId="{2E681E63-43C8-470E-8BE9-D4768AB41009}" srcOrd="7" destOrd="0" presId="urn:microsoft.com/office/officeart/2005/8/layout/default"/>
    <dgm:cxn modelId="{10B5BF05-0027-47C4-9521-170616295F3E}" type="presParOf" srcId="{CC1AB74F-6DC7-4174-8475-16255F9877F5}" destId="{83FD2736-6C8D-4497-BC67-050EAEC56174}" srcOrd="8" destOrd="0" presId="urn:microsoft.com/office/officeart/2005/8/layout/default"/>
    <dgm:cxn modelId="{61D4AD5D-7E0A-49EE-9AA1-02F69170F9B8}" type="presParOf" srcId="{CC1AB74F-6DC7-4174-8475-16255F9877F5}" destId="{89661769-92DB-480F-8E4B-25F810726868}" srcOrd="9" destOrd="0" presId="urn:microsoft.com/office/officeart/2005/8/layout/default"/>
    <dgm:cxn modelId="{74237F5D-8605-432B-A4E1-E22C5A92A2D0}" type="presParOf" srcId="{CC1AB74F-6DC7-4174-8475-16255F9877F5}" destId="{3EDC1FEF-2436-4031-A274-D87B264A281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0D57E91-02AC-412D-B384-429C7FF23359}" type="doc">
      <dgm:prSet loTypeId="urn:microsoft.com/office/officeart/2005/8/layout/process5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4D4CC9F-E7CE-44E4-A615-4A679947983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Завершение рассылки статистического инструментария</a:t>
          </a:r>
          <a:endParaRPr kumimoji="0" lang="ru-RU" sz="1400" b="0" i="0" u="none" strike="noStrike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1BA25EE1-3568-419D-B63E-E0B40B03F127}" type="parTrans" cxnId="{AA37D807-1265-405C-9588-6A27CBCD1700}">
      <dgm:prSet/>
      <dgm:spPr/>
      <dgm:t>
        <a:bodyPr/>
        <a:lstStyle/>
        <a:p>
          <a:endParaRPr lang="ru-RU" sz="1400"/>
        </a:p>
      </dgm:t>
    </dgm:pt>
    <dgm:pt modelId="{1BBF4C32-93EF-44BE-966C-DBEE609086EE}" type="sibTrans" cxnId="{AA37D807-1265-405C-9588-6A27CBCD170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400"/>
        </a:p>
      </dgm:t>
    </dgm:pt>
    <dgm:pt modelId="{9A9492BC-2E2F-481C-9238-E96BDEE10CE5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Организация «горячей линии» на период марта-мая 2012 года</a:t>
          </a:r>
        </a:p>
      </dgm:t>
    </dgm:pt>
    <dgm:pt modelId="{2BEC5754-2C99-4111-90EB-C458C76B5EA5}" type="parTrans" cxnId="{43BCF1D6-AFAF-4A85-B4A0-95A753808DCB}">
      <dgm:prSet/>
      <dgm:spPr/>
      <dgm:t>
        <a:bodyPr/>
        <a:lstStyle/>
        <a:p>
          <a:endParaRPr lang="ru-RU" sz="1400"/>
        </a:p>
      </dgm:t>
    </dgm:pt>
    <dgm:pt modelId="{08EF63D6-C6C0-4BB8-9958-DDE09D2CAC5D}" type="sibTrans" cxnId="{43BCF1D6-AFAF-4A85-B4A0-95A753808DCB}">
      <dgm:prSet custT="1"/>
      <dgm:spPr>
        <a:noFill/>
        <a:ln>
          <a:noFill/>
        </a:ln>
        <a:scene3d>
          <a:camera prst="orthographicFront">
            <a:rot lat="0" lon="16199975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gm:spPr>
      <dgm:t>
        <a:bodyPr/>
        <a:lstStyle/>
        <a:p>
          <a:endParaRPr lang="ru-RU" sz="1400" dirty="0"/>
        </a:p>
      </dgm:t>
    </dgm:pt>
    <dgm:pt modelId="{A0D96E17-F1A2-45E8-9D44-8F9A78B2737E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Набор интервьюеров, оформление договорных отношений</a:t>
          </a:r>
          <a:endParaRPr kumimoji="0" lang="ru-RU" sz="1400" b="0" i="0" u="none" strike="noStrike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ECAFC49-8B74-4555-BA60-A4528D61CFCD}" type="parTrans" cxnId="{9C4DFBEF-504F-4642-872F-C59A26F070FB}">
      <dgm:prSet/>
      <dgm:spPr/>
      <dgm:t>
        <a:bodyPr/>
        <a:lstStyle/>
        <a:p>
          <a:endParaRPr lang="ru-RU" sz="1400"/>
        </a:p>
      </dgm:t>
    </dgm:pt>
    <dgm:pt modelId="{9436067E-1415-4760-8A6C-97167EAF56D1}" type="sibTrans" cxnId="{9C4DFBEF-504F-4642-872F-C59A26F070FB}">
      <dgm:prSet custT="1"/>
      <dgm:spPr/>
      <dgm:t>
        <a:bodyPr/>
        <a:lstStyle/>
        <a:p>
          <a:endParaRPr lang="ru-RU" sz="1400"/>
        </a:p>
      </dgm:t>
    </dgm:pt>
    <dgm:pt modelId="{61CF9C70-90AB-479B-959C-D761652F3824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Организация и проведение обучения интервьюеров</a:t>
          </a:r>
          <a:endParaRPr kumimoji="0" lang="ru-RU" sz="1400" b="0" i="0" u="none" strike="noStrike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4A68FB6-16B7-4E59-A1F2-078BBCEB3754}" type="parTrans" cxnId="{5AECC4A5-9F7D-4127-B010-CD78EC69BEF1}">
      <dgm:prSet/>
      <dgm:spPr/>
      <dgm:t>
        <a:bodyPr/>
        <a:lstStyle/>
        <a:p>
          <a:endParaRPr lang="ru-RU" sz="1400"/>
        </a:p>
      </dgm:t>
    </dgm:pt>
    <dgm:pt modelId="{8B1D6852-FE4C-43C6-89D6-84A853EEE60A}" type="sibTrans" cxnId="{5AECC4A5-9F7D-4127-B010-CD78EC69BEF1}">
      <dgm:prSet/>
      <dgm:spPr/>
      <dgm:t>
        <a:bodyPr/>
        <a:lstStyle/>
        <a:p>
          <a:endParaRPr lang="ru-RU" sz="1400"/>
        </a:p>
      </dgm:t>
    </dgm:pt>
    <dgm:pt modelId="{D3EBB482-D245-4B56-8C77-809CB7EC3D5C}">
      <dgm:prSet custT="1"/>
      <dgm:spPr/>
      <dgm:t>
        <a:bodyPr/>
        <a:lstStyle/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Проведение обучающих семинаров с крупными и средними организациями, впервые включенными в перечень, и некоммерческими организациями, обслуживающими домашние хозяйства. </a:t>
          </a:r>
        </a:p>
        <a:p>
          <a:pPr rtl="0">
            <a:lnSpc>
              <a:spcPct val="110000"/>
            </a:lnSpc>
          </a:pPr>
          <a:r>
            <a:rPr kumimoji="0" lang="ru-RU" sz="14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Ведение мониторинга за ходом выполнения работ этими респондентами</a:t>
          </a:r>
          <a:endParaRPr kumimoji="0" lang="ru-RU" sz="1400" b="0" i="0" u="none" strike="noStrike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97495739-A260-46BF-B7A2-8D1205AD572E}" type="sibTrans" cxnId="{C659B963-936E-4CED-BAA8-975B5B71AD8B}">
      <dgm:prSet custT="1"/>
      <dgm:spPr/>
      <dgm:t>
        <a:bodyPr/>
        <a:lstStyle/>
        <a:p>
          <a:endParaRPr lang="ru-RU" sz="1400"/>
        </a:p>
      </dgm:t>
    </dgm:pt>
    <dgm:pt modelId="{8ADCFBEC-72E4-4A39-A298-117E925EFBD6}" type="parTrans" cxnId="{C659B963-936E-4CED-BAA8-975B5B71AD8B}">
      <dgm:prSet/>
      <dgm:spPr/>
      <dgm:t>
        <a:bodyPr/>
        <a:lstStyle/>
        <a:p>
          <a:endParaRPr lang="ru-RU" sz="1400"/>
        </a:p>
      </dgm:t>
    </dgm:pt>
    <dgm:pt modelId="{42187409-0EE6-48C2-9A06-C59B5B16C985}" type="pres">
      <dgm:prSet presAssocID="{D0D57E91-02AC-412D-B384-429C7FF2335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3944F3-5023-4E2D-82D4-8F9BFD60C5AB}" type="pres">
      <dgm:prSet presAssocID="{54D4CC9F-E7CE-44E4-A615-4A6799479832}" presName="node" presStyleLbl="node1" presStyleIdx="0" presStyleCnt="5" custScaleX="222194" custScaleY="426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AAA0D-42BC-42FB-9E19-BECCD7CD135C}" type="pres">
      <dgm:prSet presAssocID="{1BBF4C32-93EF-44BE-966C-DBEE609086EE}" presName="sibTrans" presStyleLbl="sibTrans2D1" presStyleIdx="0" presStyleCnt="4"/>
      <dgm:spPr/>
      <dgm:t>
        <a:bodyPr/>
        <a:lstStyle/>
        <a:p>
          <a:endParaRPr lang="ru-RU"/>
        </a:p>
      </dgm:t>
    </dgm:pt>
    <dgm:pt modelId="{C228F70D-578C-4FDD-BB78-6C0642CCF660}" type="pres">
      <dgm:prSet presAssocID="{1BBF4C32-93EF-44BE-966C-DBEE609086E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E925B72D-E990-4319-991E-6D7176AAF50D}" type="pres">
      <dgm:prSet presAssocID="{D3EBB482-D245-4B56-8C77-809CB7EC3D5C}" presName="node" presStyleLbl="node1" presStyleIdx="1" presStyleCnt="5" custScaleX="291406" custScaleY="432324" custLinFactNeighborX="602" custLinFactNeighborY="-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E3893-7A6F-48B5-B194-8C61300FEA88}" type="pres">
      <dgm:prSet presAssocID="{97495739-A260-46BF-B7A2-8D1205AD572E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9945656-7470-4D78-888B-2644823E327B}" type="pres">
      <dgm:prSet presAssocID="{97495739-A260-46BF-B7A2-8D1205AD572E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7D7F8BC-B378-4D0E-A124-E56D15AA35F3}" type="pres">
      <dgm:prSet presAssocID="{9A9492BC-2E2F-481C-9238-E96BDEE10CE5}" presName="node" presStyleLbl="node1" presStyleIdx="2" presStyleCnt="5" custScaleX="216486" custScaleY="424608" custLinFactNeighborX="-8908" custLinFactNeighborY="-3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2473B9-315A-496C-AFDA-EE96791234D0}" type="pres">
      <dgm:prSet presAssocID="{08EF63D6-C6C0-4BB8-9958-DDE09D2CAC5D}" presName="sibTrans" presStyleLbl="sibTrans2D1" presStyleIdx="2" presStyleCnt="4" custAng="19839547" custFlipVert="0" custFlipHor="1" custScaleX="4356" custScaleY="17831" custLinFactY="231705" custLinFactNeighborX="98745" custLinFactNeighborY="300000"/>
      <dgm:spPr/>
      <dgm:t>
        <a:bodyPr/>
        <a:lstStyle/>
        <a:p>
          <a:endParaRPr lang="ru-RU"/>
        </a:p>
      </dgm:t>
    </dgm:pt>
    <dgm:pt modelId="{938D78F3-AE17-4D67-BAE9-765134B707C8}" type="pres">
      <dgm:prSet presAssocID="{08EF63D6-C6C0-4BB8-9958-DDE09D2CAC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BD504EC-CB9E-467F-804C-91597860DF0C}" type="pres">
      <dgm:prSet presAssocID="{A0D96E17-F1A2-45E8-9D44-8F9A78B2737E}" presName="node" presStyleLbl="node1" presStyleIdx="3" presStyleCnt="5" custScaleX="222194" custScaleY="283931" custLinFactX="-200000" custLinFactNeighborX="-273051" custLinFactNeighborY="-15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B8A3-1C06-4072-949A-80F73448921F}" type="pres">
      <dgm:prSet presAssocID="{9436067E-1415-4760-8A6C-97167EAF56D1}" presName="sibTrans" presStyleLbl="sibTrans2D1" presStyleIdx="3" presStyleCnt="4"/>
      <dgm:spPr/>
      <dgm:t>
        <a:bodyPr/>
        <a:lstStyle/>
        <a:p>
          <a:endParaRPr lang="ru-RU"/>
        </a:p>
      </dgm:t>
    </dgm:pt>
    <dgm:pt modelId="{AE507ED6-B97C-4BDD-B337-DF296B29AD49}" type="pres">
      <dgm:prSet presAssocID="{9436067E-1415-4760-8A6C-97167EAF56D1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63D64F9D-899A-45C7-A387-CEAEA2FB0FA0}" type="pres">
      <dgm:prSet presAssocID="{61CF9C70-90AB-479B-959C-D761652F3824}" presName="node" presStyleLbl="node1" presStyleIdx="4" presStyleCnt="5" custScaleX="222194" custScaleY="283931" custLinFactX="27712" custLinFactNeighborX="100000" custLinFactNeighborY="-15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4F6CF9-D6DF-4C1F-9DBF-0EA548D9854A}" type="presOf" srcId="{D3EBB482-D245-4B56-8C77-809CB7EC3D5C}" destId="{E925B72D-E990-4319-991E-6D7176AAF50D}" srcOrd="0" destOrd="0" presId="urn:microsoft.com/office/officeart/2005/8/layout/process5"/>
    <dgm:cxn modelId="{EE569FC4-583C-4F67-8124-F80A81E6B120}" type="presOf" srcId="{97495739-A260-46BF-B7A2-8D1205AD572E}" destId="{0AAE3893-7A6F-48B5-B194-8C61300FEA88}" srcOrd="0" destOrd="0" presId="urn:microsoft.com/office/officeart/2005/8/layout/process5"/>
    <dgm:cxn modelId="{22EE6804-1AEE-4224-81C0-F848F6E1470D}" type="presOf" srcId="{61CF9C70-90AB-479B-959C-D761652F3824}" destId="{63D64F9D-899A-45C7-A387-CEAEA2FB0FA0}" srcOrd="0" destOrd="0" presId="urn:microsoft.com/office/officeart/2005/8/layout/process5"/>
    <dgm:cxn modelId="{267427CF-54D2-4680-9DBC-5D82BD07C528}" type="presOf" srcId="{9A9492BC-2E2F-481C-9238-E96BDEE10CE5}" destId="{B7D7F8BC-B378-4D0E-A124-E56D15AA35F3}" srcOrd="0" destOrd="0" presId="urn:microsoft.com/office/officeart/2005/8/layout/process5"/>
    <dgm:cxn modelId="{29D87E49-103E-4EBF-8C4A-4F0F34D58747}" type="presOf" srcId="{08EF63D6-C6C0-4BB8-9958-DDE09D2CAC5D}" destId="{1C2473B9-315A-496C-AFDA-EE96791234D0}" srcOrd="0" destOrd="0" presId="urn:microsoft.com/office/officeart/2005/8/layout/process5"/>
    <dgm:cxn modelId="{0C2EE04B-8610-4A39-98FE-DE09953FB7B5}" type="presOf" srcId="{A0D96E17-F1A2-45E8-9D44-8F9A78B2737E}" destId="{7BD504EC-CB9E-467F-804C-91597860DF0C}" srcOrd="0" destOrd="0" presId="urn:microsoft.com/office/officeart/2005/8/layout/process5"/>
    <dgm:cxn modelId="{AA37D807-1265-405C-9588-6A27CBCD1700}" srcId="{D0D57E91-02AC-412D-B384-429C7FF23359}" destId="{54D4CC9F-E7CE-44E4-A615-4A6799479832}" srcOrd="0" destOrd="0" parTransId="{1BA25EE1-3568-419D-B63E-E0B40B03F127}" sibTransId="{1BBF4C32-93EF-44BE-966C-DBEE609086EE}"/>
    <dgm:cxn modelId="{092133CB-3CE3-4867-8590-AA339E0172EE}" type="presOf" srcId="{1BBF4C32-93EF-44BE-966C-DBEE609086EE}" destId="{7F7AAA0D-42BC-42FB-9E19-BECCD7CD135C}" srcOrd="0" destOrd="0" presId="urn:microsoft.com/office/officeart/2005/8/layout/process5"/>
    <dgm:cxn modelId="{2F643EA8-9EE4-4D7D-AFBD-3AD075028B6B}" type="presOf" srcId="{97495739-A260-46BF-B7A2-8D1205AD572E}" destId="{B9945656-7470-4D78-888B-2644823E327B}" srcOrd="1" destOrd="0" presId="urn:microsoft.com/office/officeart/2005/8/layout/process5"/>
    <dgm:cxn modelId="{265C4284-54C8-4550-A690-325F55C8E1CC}" type="presOf" srcId="{9436067E-1415-4760-8A6C-97167EAF56D1}" destId="{AE507ED6-B97C-4BDD-B337-DF296B29AD49}" srcOrd="1" destOrd="0" presId="urn:microsoft.com/office/officeart/2005/8/layout/process5"/>
    <dgm:cxn modelId="{3C6ED5C8-ABE3-4FD4-98C4-40926E651663}" type="presOf" srcId="{1BBF4C32-93EF-44BE-966C-DBEE609086EE}" destId="{C228F70D-578C-4FDD-BB78-6C0642CCF660}" srcOrd="1" destOrd="0" presId="urn:microsoft.com/office/officeart/2005/8/layout/process5"/>
    <dgm:cxn modelId="{5AECC4A5-9F7D-4127-B010-CD78EC69BEF1}" srcId="{D0D57E91-02AC-412D-B384-429C7FF23359}" destId="{61CF9C70-90AB-479B-959C-D761652F3824}" srcOrd="4" destOrd="0" parTransId="{B4A68FB6-16B7-4E59-A1F2-078BBCEB3754}" sibTransId="{8B1D6852-FE4C-43C6-89D6-84A853EEE60A}"/>
    <dgm:cxn modelId="{43BCF1D6-AFAF-4A85-B4A0-95A753808DCB}" srcId="{D0D57E91-02AC-412D-B384-429C7FF23359}" destId="{9A9492BC-2E2F-481C-9238-E96BDEE10CE5}" srcOrd="2" destOrd="0" parTransId="{2BEC5754-2C99-4111-90EB-C458C76B5EA5}" sibTransId="{08EF63D6-C6C0-4BB8-9958-DDE09D2CAC5D}"/>
    <dgm:cxn modelId="{9C4DFBEF-504F-4642-872F-C59A26F070FB}" srcId="{D0D57E91-02AC-412D-B384-429C7FF23359}" destId="{A0D96E17-F1A2-45E8-9D44-8F9A78B2737E}" srcOrd="3" destOrd="0" parTransId="{6ECAFC49-8B74-4555-BA60-A4528D61CFCD}" sibTransId="{9436067E-1415-4760-8A6C-97167EAF56D1}"/>
    <dgm:cxn modelId="{EB22EED0-4667-4334-B2E2-B4CDD70C01A4}" type="presOf" srcId="{9436067E-1415-4760-8A6C-97167EAF56D1}" destId="{75C6B8A3-1C06-4072-949A-80F73448921F}" srcOrd="0" destOrd="0" presId="urn:microsoft.com/office/officeart/2005/8/layout/process5"/>
    <dgm:cxn modelId="{2DB768BB-7A16-46FD-9887-C9DFD5A3FD69}" type="presOf" srcId="{08EF63D6-C6C0-4BB8-9958-DDE09D2CAC5D}" destId="{938D78F3-AE17-4D67-BAE9-765134B707C8}" srcOrd="1" destOrd="0" presId="urn:microsoft.com/office/officeart/2005/8/layout/process5"/>
    <dgm:cxn modelId="{E2A174E8-5EC8-454F-A4F7-643248411DC2}" type="presOf" srcId="{54D4CC9F-E7CE-44E4-A615-4A6799479832}" destId="{BD3944F3-5023-4E2D-82D4-8F9BFD60C5AB}" srcOrd="0" destOrd="0" presId="urn:microsoft.com/office/officeart/2005/8/layout/process5"/>
    <dgm:cxn modelId="{C659B963-936E-4CED-BAA8-975B5B71AD8B}" srcId="{D0D57E91-02AC-412D-B384-429C7FF23359}" destId="{D3EBB482-D245-4B56-8C77-809CB7EC3D5C}" srcOrd="1" destOrd="0" parTransId="{8ADCFBEC-72E4-4A39-A298-117E925EFBD6}" sibTransId="{97495739-A260-46BF-B7A2-8D1205AD572E}"/>
    <dgm:cxn modelId="{DF7B67EC-EA47-4887-991E-68AE5F56DBFF}" type="presOf" srcId="{D0D57E91-02AC-412D-B384-429C7FF23359}" destId="{42187409-0EE6-48C2-9A06-C59B5B16C985}" srcOrd="0" destOrd="0" presId="urn:microsoft.com/office/officeart/2005/8/layout/process5"/>
    <dgm:cxn modelId="{1F8B544C-03C2-4DF0-A303-9EA863E1B14D}" type="presParOf" srcId="{42187409-0EE6-48C2-9A06-C59B5B16C985}" destId="{BD3944F3-5023-4E2D-82D4-8F9BFD60C5AB}" srcOrd="0" destOrd="0" presId="urn:microsoft.com/office/officeart/2005/8/layout/process5"/>
    <dgm:cxn modelId="{99C0A9B9-9A85-4BF1-9D49-B05CD73EC596}" type="presParOf" srcId="{42187409-0EE6-48C2-9A06-C59B5B16C985}" destId="{7F7AAA0D-42BC-42FB-9E19-BECCD7CD135C}" srcOrd="1" destOrd="0" presId="urn:microsoft.com/office/officeart/2005/8/layout/process5"/>
    <dgm:cxn modelId="{7C26000A-AA71-42E5-95D0-B871FD6E9C0B}" type="presParOf" srcId="{7F7AAA0D-42BC-42FB-9E19-BECCD7CD135C}" destId="{C228F70D-578C-4FDD-BB78-6C0642CCF660}" srcOrd="0" destOrd="0" presId="urn:microsoft.com/office/officeart/2005/8/layout/process5"/>
    <dgm:cxn modelId="{7C071DA8-CAAE-4047-B3E0-45F0E109F629}" type="presParOf" srcId="{42187409-0EE6-48C2-9A06-C59B5B16C985}" destId="{E925B72D-E990-4319-991E-6D7176AAF50D}" srcOrd="2" destOrd="0" presId="urn:microsoft.com/office/officeart/2005/8/layout/process5"/>
    <dgm:cxn modelId="{F49BB125-ED06-4894-A019-83CC43499B01}" type="presParOf" srcId="{42187409-0EE6-48C2-9A06-C59B5B16C985}" destId="{0AAE3893-7A6F-48B5-B194-8C61300FEA88}" srcOrd="3" destOrd="0" presId="urn:microsoft.com/office/officeart/2005/8/layout/process5"/>
    <dgm:cxn modelId="{85721AFE-E184-4946-B2F2-79CBE51C3080}" type="presParOf" srcId="{0AAE3893-7A6F-48B5-B194-8C61300FEA88}" destId="{B9945656-7470-4D78-888B-2644823E327B}" srcOrd="0" destOrd="0" presId="urn:microsoft.com/office/officeart/2005/8/layout/process5"/>
    <dgm:cxn modelId="{522059A8-BBD2-46A9-BF6B-BA6D73A795A6}" type="presParOf" srcId="{42187409-0EE6-48C2-9A06-C59B5B16C985}" destId="{B7D7F8BC-B378-4D0E-A124-E56D15AA35F3}" srcOrd="4" destOrd="0" presId="urn:microsoft.com/office/officeart/2005/8/layout/process5"/>
    <dgm:cxn modelId="{3504D8A2-5AC6-47A6-85DF-522B7C049AE1}" type="presParOf" srcId="{42187409-0EE6-48C2-9A06-C59B5B16C985}" destId="{1C2473B9-315A-496C-AFDA-EE96791234D0}" srcOrd="5" destOrd="0" presId="urn:microsoft.com/office/officeart/2005/8/layout/process5"/>
    <dgm:cxn modelId="{275F0C57-3327-43FA-93C3-1BB842391F96}" type="presParOf" srcId="{1C2473B9-315A-496C-AFDA-EE96791234D0}" destId="{938D78F3-AE17-4D67-BAE9-765134B707C8}" srcOrd="0" destOrd="0" presId="urn:microsoft.com/office/officeart/2005/8/layout/process5"/>
    <dgm:cxn modelId="{E734CCD4-B86D-4826-B37C-0F828A383A55}" type="presParOf" srcId="{42187409-0EE6-48C2-9A06-C59B5B16C985}" destId="{7BD504EC-CB9E-467F-804C-91597860DF0C}" srcOrd="6" destOrd="0" presId="urn:microsoft.com/office/officeart/2005/8/layout/process5"/>
    <dgm:cxn modelId="{9B19B59F-535D-434A-B338-6B19351320FF}" type="presParOf" srcId="{42187409-0EE6-48C2-9A06-C59B5B16C985}" destId="{75C6B8A3-1C06-4072-949A-80F73448921F}" srcOrd="7" destOrd="0" presId="urn:microsoft.com/office/officeart/2005/8/layout/process5"/>
    <dgm:cxn modelId="{C1007117-4935-44BC-8C80-9511A8C843DC}" type="presParOf" srcId="{75C6B8A3-1C06-4072-949A-80F73448921F}" destId="{AE507ED6-B97C-4BDD-B337-DF296B29AD49}" srcOrd="0" destOrd="0" presId="urn:microsoft.com/office/officeart/2005/8/layout/process5"/>
    <dgm:cxn modelId="{AC72F54A-C353-4BDA-86B1-A7F8922B7C3B}" type="presParOf" srcId="{42187409-0EE6-48C2-9A06-C59B5B16C985}" destId="{63D64F9D-899A-45C7-A387-CEAEA2FB0FA0}" srcOrd="8" destOrd="0" presId="urn:microsoft.com/office/officeart/2005/8/layout/process5"/>
  </dgm:cxnLst>
  <dgm:bg/>
  <dgm:whole>
    <a:ln>
      <a:solidFill>
        <a:schemeClr val="bg2">
          <a:lumMod val="90000"/>
        </a:schemeClr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C70FA8-55E2-414A-BD5F-9F9AB3BFCFD4}" type="doc">
      <dgm:prSet loTypeId="urn:microsoft.com/office/officeart/2005/8/layout/vProcess5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2037A96-A00D-4BBD-8CF5-40EA3B37AFA2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Получение отчетов от респондентов </a:t>
          </a:r>
          <a:endParaRPr lang="ru-RU" dirty="0"/>
        </a:p>
      </dgm:t>
    </dgm:pt>
    <dgm:pt modelId="{D9233672-1230-491B-A498-D8C48650A71A}" type="parTrans" cxnId="{46472BA8-C324-4358-AE0A-B2EB4C5FBBA3}">
      <dgm:prSet/>
      <dgm:spPr/>
      <dgm:t>
        <a:bodyPr/>
        <a:lstStyle/>
        <a:p>
          <a:endParaRPr lang="ru-RU"/>
        </a:p>
      </dgm:t>
    </dgm:pt>
    <dgm:pt modelId="{D2FC7E1A-BBBC-4195-86E7-C7D4655540BF}" type="sibTrans" cxnId="{46472BA8-C324-4358-AE0A-B2EB4C5FBBA3}">
      <dgm:prSet/>
      <dgm:spPr/>
      <dgm:t>
        <a:bodyPr/>
        <a:lstStyle/>
        <a:p>
          <a:endParaRPr lang="ru-RU"/>
        </a:p>
      </dgm:t>
    </dgm:pt>
    <dgm:pt modelId="{0FDA8028-B815-46B7-9956-713398E54D98}">
      <dgm:prSet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Организация и проведение интервьюирования индивидуальных предпринимателей 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8F96754D-6262-40CB-95C2-6211A9289DC6}" type="parTrans" cxnId="{313C85EC-F73C-4DDC-9FED-36A771C7D487}">
      <dgm:prSet/>
      <dgm:spPr/>
      <dgm:t>
        <a:bodyPr/>
        <a:lstStyle/>
        <a:p>
          <a:endParaRPr lang="ru-RU"/>
        </a:p>
      </dgm:t>
    </dgm:pt>
    <dgm:pt modelId="{9658EF7A-7909-4759-9FBD-C72FF577A32C}" type="sibTrans" cxnId="{313C85EC-F73C-4DDC-9FED-36A771C7D487}">
      <dgm:prSet/>
      <dgm:spPr/>
      <dgm:t>
        <a:bodyPr/>
        <a:lstStyle/>
        <a:p>
          <a:endParaRPr lang="ru-RU"/>
        </a:p>
      </dgm:t>
    </dgm:pt>
    <dgm:pt modelId="{A8983983-6BF4-47B8-9BAA-F956B1C6F24E}">
      <dgm:prSet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Организация и выполнение мероприятий по обеспечению полноты сбора отчетности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BF43D229-9AF4-497D-9B76-728C8AB61C9B}" type="parTrans" cxnId="{EE3D44B2-C641-4E55-A2B1-8832856293A9}">
      <dgm:prSet/>
      <dgm:spPr/>
      <dgm:t>
        <a:bodyPr/>
        <a:lstStyle/>
        <a:p>
          <a:endParaRPr lang="ru-RU"/>
        </a:p>
      </dgm:t>
    </dgm:pt>
    <dgm:pt modelId="{5DD73DEE-B0FB-4EB0-A181-D1C5A5CB1B1A}" type="sibTrans" cxnId="{EE3D44B2-C641-4E55-A2B1-8832856293A9}">
      <dgm:prSet/>
      <dgm:spPr/>
      <dgm:t>
        <a:bodyPr/>
        <a:lstStyle/>
        <a:p>
          <a:endParaRPr lang="ru-RU"/>
        </a:p>
      </dgm:t>
    </dgm:pt>
    <dgm:pt modelId="{9617D64B-40B9-457A-AC58-0628A1C53019}" type="pres">
      <dgm:prSet presAssocID="{F8C70FA8-55E2-414A-BD5F-9F9AB3BFCFD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771819-8D94-4A5A-A391-0D3251C5DBDC}" type="pres">
      <dgm:prSet presAssocID="{F8C70FA8-55E2-414A-BD5F-9F9AB3BFCFD4}" presName="dummyMaxCanvas" presStyleCnt="0">
        <dgm:presLayoutVars/>
      </dgm:prSet>
      <dgm:spPr/>
    </dgm:pt>
    <dgm:pt modelId="{670F6E85-F8D3-4890-9AFA-9024A3F7BFA7}" type="pres">
      <dgm:prSet presAssocID="{F8C70FA8-55E2-414A-BD5F-9F9AB3BFCFD4}" presName="ThreeNodes_1" presStyleLbl="node1" presStyleIdx="0" presStyleCnt="3" custLinFactNeighborX="-12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33DC6-5D5C-4F8F-8C5E-EEF536ACA53E}" type="pres">
      <dgm:prSet presAssocID="{F8C70FA8-55E2-414A-BD5F-9F9AB3BFCFD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6FE05-30E6-47C9-A2FB-643F924748C3}" type="pres">
      <dgm:prSet presAssocID="{F8C70FA8-55E2-414A-BD5F-9F9AB3BFCFD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95297-CF77-4946-A202-16F9DD54421B}" type="pres">
      <dgm:prSet presAssocID="{F8C70FA8-55E2-414A-BD5F-9F9AB3BFCFD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C509F-6185-4A84-ADEB-17D82053585D}" type="pres">
      <dgm:prSet presAssocID="{F8C70FA8-55E2-414A-BD5F-9F9AB3BFCFD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941EE9-D56C-4F08-AE89-4EC46255ADA0}" type="pres">
      <dgm:prSet presAssocID="{F8C70FA8-55E2-414A-BD5F-9F9AB3BFCFD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14388-BADF-4F13-94A2-1567333672A0}" type="pres">
      <dgm:prSet presAssocID="{F8C70FA8-55E2-414A-BD5F-9F9AB3BFCFD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83797-D331-43DF-9B4C-3F77D23D302E}" type="pres">
      <dgm:prSet presAssocID="{F8C70FA8-55E2-414A-BD5F-9F9AB3BFCFD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472BA8-C324-4358-AE0A-B2EB4C5FBBA3}" srcId="{F8C70FA8-55E2-414A-BD5F-9F9AB3BFCFD4}" destId="{02037A96-A00D-4BBD-8CF5-40EA3B37AFA2}" srcOrd="0" destOrd="0" parTransId="{D9233672-1230-491B-A498-D8C48650A71A}" sibTransId="{D2FC7E1A-BBBC-4195-86E7-C7D4655540BF}"/>
    <dgm:cxn modelId="{4AE5DCFC-D0A8-42D1-96ED-50942BB6BE96}" type="presOf" srcId="{0FDA8028-B815-46B7-9956-713398E54D98}" destId="{11714388-BADF-4F13-94A2-1567333672A0}" srcOrd="1" destOrd="0" presId="urn:microsoft.com/office/officeart/2005/8/layout/vProcess5"/>
    <dgm:cxn modelId="{40F9D40D-4204-473E-8350-01ED6F486C1C}" type="presOf" srcId="{0FDA8028-B815-46B7-9956-713398E54D98}" destId="{40A33DC6-5D5C-4F8F-8C5E-EEF536ACA53E}" srcOrd="0" destOrd="0" presId="urn:microsoft.com/office/officeart/2005/8/layout/vProcess5"/>
    <dgm:cxn modelId="{5D1CAB54-ED74-42C7-9EC8-6A1136A1DB99}" type="presOf" srcId="{F8C70FA8-55E2-414A-BD5F-9F9AB3BFCFD4}" destId="{9617D64B-40B9-457A-AC58-0628A1C53019}" srcOrd="0" destOrd="0" presId="urn:microsoft.com/office/officeart/2005/8/layout/vProcess5"/>
    <dgm:cxn modelId="{F7A2951B-A7DD-42EB-A34A-79DD464CED75}" type="presOf" srcId="{02037A96-A00D-4BBD-8CF5-40EA3B37AFA2}" destId="{B6941EE9-D56C-4F08-AE89-4EC46255ADA0}" srcOrd="1" destOrd="0" presId="urn:microsoft.com/office/officeart/2005/8/layout/vProcess5"/>
    <dgm:cxn modelId="{4D13C0B2-B372-4FB8-BF2F-98580FEA024A}" type="presOf" srcId="{A8983983-6BF4-47B8-9BAA-F956B1C6F24E}" destId="{54B6FE05-30E6-47C9-A2FB-643F924748C3}" srcOrd="0" destOrd="0" presId="urn:microsoft.com/office/officeart/2005/8/layout/vProcess5"/>
    <dgm:cxn modelId="{EE3D44B2-C641-4E55-A2B1-8832856293A9}" srcId="{F8C70FA8-55E2-414A-BD5F-9F9AB3BFCFD4}" destId="{A8983983-6BF4-47B8-9BAA-F956B1C6F24E}" srcOrd="2" destOrd="0" parTransId="{BF43D229-9AF4-497D-9B76-728C8AB61C9B}" sibTransId="{5DD73DEE-B0FB-4EB0-A181-D1C5A5CB1B1A}"/>
    <dgm:cxn modelId="{B00AC3CD-0B4E-42A8-8B73-B5CA9E2CC5CD}" type="presOf" srcId="{D2FC7E1A-BBBC-4195-86E7-C7D4655540BF}" destId="{52995297-CF77-4946-A202-16F9DD54421B}" srcOrd="0" destOrd="0" presId="urn:microsoft.com/office/officeart/2005/8/layout/vProcess5"/>
    <dgm:cxn modelId="{313C85EC-F73C-4DDC-9FED-36A771C7D487}" srcId="{F8C70FA8-55E2-414A-BD5F-9F9AB3BFCFD4}" destId="{0FDA8028-B815-46B7-9956-713398E54D98}" srcOrd="1" destOrd="0" parTransId="{8F96754D-6262-40CB-95C2-6211A9289DC6}" sibTransId="{9658EF7A-7909-4759-9FBD-C72FF577A32C}"/>
    <dgm:cxn modelId="{CC482070-0D3B-4001-B8CD-E36E197CAD23}" type="presOf" srcId="{02037A96-A00D-4BBD-8CF5-40EA3B37AFA2}" destId="{670F6E85-F8D3-4890-9AFA-9024A3F7BFA7}" srcOrd="0" destOrd="0" presId="urn:microsoft.com/office/officeart/2005/8/layout/vProcess5"/>
    <dgm:cxn modelId="{E88FD0C1-AE3F-4B6E-8483-C61C73440A9B}" type="presOf" srcId="{A8983983-6BF4-47B8-9BAA-F956B1C6F24E}" destId="{A1283797-D331-43DF-9B4C-3F77D23D302E}" srcOrd="1" destOrd="0" presId="urn:microsoft.com/office/officeart/2005/8/layout/vProcess5"/>
    <dgm:cxn modelId="{BD7AAB4E-A2CC-4503-8DB3-E57D15F58DED}" type="presOf" srcId="{9658EF7A-7909-4759-9FBD-C72FF577A32C}" destId="{639C509F-6185-4A84-ADEB-17D82053585D}" srcOrd="0" destOrd="0" presId="urn:microsoft.com/office/officeart/2005/8/layout/vProcess5"/>
    <dgm:cxn modelId="{93B12C51-3945-4991-8845-2C8CD4044768}" type="presParOf" srcId="{9617D64B-40B9-457A-AC58-0628A1C53019}" destId="{2A771819-8D94-4A5A-A391-0D3251C5DBDC}" srcOrd="0" destOrd="0" presId="urn:microsoft.com/office/officeart/2005/8/layout/vProcess5"/>
    <dgm:cxn modelId="{F8D7490E-0C8A-4DDA-BBF9-1F7834F4EFF8}" type="presParOf" srcId="{9617D64B-40B9-457A-AC58-0628A1C53019}" destId="{670F6E85-F8D3-4890-9AFA-9024A3F7BFA7}" srcOrd="1" destOrd="0" presId="urn:microsoft.com/office/officeart/2005/8/layout/vProcess5"/>
    <dgm:cxn modelId="{42FFB475-3242-4635-ADA8-831FB3A88705}" type="presParOf" srcId="{9617D64B-40B9-457A-AC58-0628A1C53019}" destId="{40A33DC6-5D5C-4F8F-8C5E-EEF536ACA53E}" srcOrd="2" destOrd="0" presId="urn:microsoft.com/office/officeart/2005/8/layout/vProcess5"/>
    <dgm:cxn modelId="{DAF03735-664E-43E4-874E-6320D4F08960}" type="presParOf" srcId="{9617D64B-40B9-457A-AC58-0628A1C53019}" destId="{54B6FE05-30E6-47C9-A2FB-643F924748C3}" srcOrd="3" destOrd="0" presId="urn:microsoft.com/office/officeart/2005/8/layout/vProcess5"/>
    <dgm:cxn modelId="{1096973D-ABB8-44D5-BD38-4480C6FE02CB}" type="presParOf" srcId="{9617D64B-40B9-457A-AC58-0628A1C53019}" destId="{52995297-CF77-4946-A202-16F9DD54421B}" srcOrd="4" destOrd="0" presId="urn:microsoft.com/office/officeart/2005/8/layout/vProcess5"/>
    <dgm:cxn modelId="{C708DA0F-8291-4457-B6AF-6DBD2D73BD17}" type="presParOf" srcId="{9617D64B-40B9-457A-AC58-0628A1C53019}" destId="{639C509F-6185-4A84-ADEB-17D82053585D}" srcOrd="5" destOrd="0" presId="urn:microsoft.com/office/officeart/2005/8/layout/vProcess5"/>
    <dgm:cxn modelId="{9CA184B2-9E8A-492C-820F-14D1E9CB90ED}" type="presParOf" srcId="{9617D64B-40B9-457A-AC58-0628A1C53019}" destId="{B6941EE9-D56C-4F08-AE89-4EC46255ADA0}" srcOrd="6" destOrd="0" presId="urn:microsoft.com/office/officeart/2005/8/layout/vProcess5"/>
    <dgm:cxn modelId="{E32D2CA4-9A02-49D2-9A2C-C3182F756380}" type="presParOf" srcId="{9617D64B-40B9-457A-AC58-0628A1C53019}" destId="{11714388-BADF-4F13-94A2-1567333672A0}" srcOrd="7" destOrd="0" presId="urn:microsoft.com/office/officeart/2005/8/layout/vProcess5"/>
    <dgm:cxn modelId="{D76F9A66-D134-400F-BF56-3E017581DEFA}" type="presParOf" srcId="{9617D64B-40B9-457A-AC58-0628A1C53019}" destId="{A1283797-D331-43DF-9B4C-3F77D23D302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03C261-422E-4F11-87EF-0C95BD0D49F0}">
      <dsp:nvSpPr>
        <dsp:cNvPr id="0" name=""/>
        <dsp:cNvSpPr/>
      </dsp:nvSpPr>
      <dsp:spPr>
        <a:xfrm>
          <a:off x="9770" y="1550888"/>
          <a:ext cx="2620866" cy="23275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Подготовительный этап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(декабрь 2010 г.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март 2012 г.)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9770" y="1550888"/>
        <a:ext cx="2620866" cy="2327510"/>
      </dsp:txXfrm>
    </dsp:sp>
    <dsp:sp modelId="{B00C0CCC-41A0-47AA-A80A-3346B426F99E}">
      <dsp:nvSpPr>
        <dsp:cNvPr id="0" name=""/>
        <dsp:cNvSpPr/>
      </dsp:nvSpPr>
      <dsp:spPr>
        <a:xfrm>
          <a:off x="2774227" y="2536592"/>
          <a:ext cx="304411" cy="35610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774227" y="2536592"/>
        <a:ext cx="304411" cy="356103"/>
      </dsp:txXfrm>
    </dsp:sp>
    <dsp:sp modelId="{500A44D8-1DCE-473B-AF8D-C07A75A826F7}">
      <dsp:nvSpPr>
        <dsp:cNvPr id="0" name=""/>
        <dsp:cNvSpPr/>
      </dsp:nvSpPr>
      <dsp:spPr>
        <a:xfrm>
          <a:off x="3204997" y="1550888"/>
          <a:ext cx="2161578" cy="23275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Проведение наблюдения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(апрель – июнь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 2012 г.)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204997" y="1550888"/>
        <a:ext cx="2161578" cy="2327510"/>
      </dsp:txXfrm>
    </dsp:sp>
    <dsp:sp modelId="{93516263-EA77-4810-AB30-41E09E6ED0E1}">
      <dsp:nvSpPr>
        <dsp:cNvPr id="0" name=""/>
        <dsp:cNvSpPr/>
      </dsp:nvSpPr>
      <dsp:spPr>
        <a:xfrm>
          <a:off x="5510167" y="2536592"/>
          <a:ext cx="304411" cy="35610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510167" y="2536592"/>
        <a:ext cx="304411" cy="356103"/>
      </dsp:txXfrm>
    </dsp:sp>
    <dsp:sp modelId="{D7FEBCD3-B894-4CD8-B861-0F9EC9A0F54F}">
      <dsp:nvSpPr>
        <dsp:cNvPr id="0" name=""/>
        <dsp:cNvSpPr/>
      </dsp:nvSpPr>
      <dsp:spPr>
        <a:xfrm>
          <a:off x="5940937" y="1550888"/>
          <a:ext cx="2836165" cy="23275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Автоматизированная обработка полученных сведений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(апрель – октябрь 2012 г.)</a:t>
          </a:r>
        </a:p>
      </dsp:txBody>
      <dsp:txXfrm>
        <a:off x="5940937" y="1550888"/>
        <a:ext cx="2836165" cy="232751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30813A-679F-4507-9B19-BDDAEEE07EDB}">
      <dsp:nvSpPr>
        <dsp:cNvPr id="0" name=""/>
        <dsp:cNvSpPr/>
      </dsp:nvSpPr>
      <dsp:spPr>
        <a:xfrm>
          <a:off x="523071" y="1305"/>
          <a:ext cx="7597854" cy="9085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Способы проведения информационно-разъяснительной работы:</a:t>
          </a:r>
          <a:endParaRPr lang="ru-RU" sz="2800" kern="1200" dirty="0"/>
        </a:p>
      </dsp:txBody>
      <dsp:txXfrm>
        <a:off x="523071" y="1305"/>
        <a:ext cx="7597854" cy="908506"/>
      </dsp:txXfrm>
    </dsp:sp>
    <dsp:sp modelId="{0AB969BB-0006-4A16-B324-873BFC2D97A6}">
      <dsp:nvSpPr>
        <dsp:cNvPr id="0" name=""/>
        <dsp:cNvSpPr/>
      </dsp:nvSpPr>
      <dsp:spPr>
        <a:xfrm>
          <a:off x="1282857" y="909812"/>
          <a:ext cx="759785" cy="681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379"/>
              </a:lnTo>
              <a:lnTo>
                <a:pt x="759785" y="6813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D4771F-537C-4E01-83D4-EA14B71BCEC7}">
      <dsp:nvSpPr>
        <dsp:cNvPr id="0" name=""/>
        <dsp:cNvSpPr/>
      </dsp:nvSpPr>
      <dsp:spPr>
        <a:xfrm>
          <a:off x="2042642" y="1136938"/>
          <a:ext cx="6078283" cy="9085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>
              <a:latin typeface="Arial" pitchFamily="34" charset="0"/>
              <a:ea typeface="Calibri" pitchFamily="34" charset="0"/>
              <a:cs typeface="Arial" pitchFamily="34" charset="0"/>
            </a:rPr>
            <a:t>оформление стендов в зданиях администраций и сельских советов, в Пенсионном фонде, инспекциях Федеральной налоговой службы, отделениях Фонда социального страхования. Актуализация информации на стендах;</a:t>
          </a:r>
          <a:endParaRPr lang="ru-RU" sz="1500" kern="1200" dirty="0" smtClean="0">
            <a:latin typeface="Arial" pitchFamily="34" charset="0"/>
            <a:ea typeface="Calibri" pitchFamily="34" charset="0"/>
            <a:cs typeface="Arial" pitchFamily="34" charset="0"/>
          </a:endParaRPr>
        </a:p>
      </dsp:txBody>
      <dsp:txXfrm>
        <a:off x="2042642" y="1136938"/>
        <a:ext cx="6078283" cy="908506"/>
      </dsp:txXfrm>
    </dsp:sp>
    <dsp:sp modelId="{8FD04703-BDB0-4641-9B00-28AD5452C795}">
      <dsp:nvSpPr>
        <dsp:cNvPr id="0" name=""/>
        <dsp:cNvSpPr/>
      </dsp:nvSpPr>
      <dsp:spPr>
        <a:xfrm>
          <a:off x="1282857" y="909812"/>
          <a:ext cx="759785" cy="1817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012"/>
              </a:lnTo>
              <a:lnTo>
                <a:pt x="759785" y="18170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75FA98-8276-4001-9B68-56493F4E330A}">
      <dsp:nvSpPr>
        <dsp:cNvPr id="0" name=""/>
        <dsp:cNvSpPr/>
      </dsp:nvSpPr>
      <dsp:spPr>
        <a:xfrm>
          <a:off x="2042642" y="2272571"/>
          <a:ext cx="6078283" cy="9085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выступление в СМИ, в том числе обращение Глав  муниципальных образований к хозяйствующим субъектам запланировано </a:t>
          </a:r>
          <a:r>
            <a:rPr lang="ru-RU" sz="1500" kern="1200" dirty="0" smtClean="0">
              <a:solidFill>
                <a:srgbClr val="FF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в марте 2012 года</a:t>
          </a: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 ;</a:t>
          </a:r>
        </a:p>
      </dsp:txBody>
      <dsp:txXfrm>
        <a:off x="2042642" y="2272571"/>
        <a:ext cx="6078283" cy="908506"/>
      </dsp:txXfrm>
    </dsp:sp>
    <dsp:sp modelId="{EEDFC226-B0C6-45E3-AAFA-AB20B1FBEF6A}">
      <dsp:nvSpPr>
        <dsp:cNvPr id="0" name=""/>
        <dsp:cNvSpPr/>
      </dsp:nvSpPr>
      <dsp:spPr>
        <a:xfrm>
          <a:off x="1282857" y="909812"/>
          <a:ext cx="759785" cy="2952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2644"/>
              </a:lnTo>
              <a:lnTo>
                <a:pt x="759785" y="29526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07380-84CF-4E5F-B00E-281682AC74A3}">
      <dsp:nvSpPr>
        <dsp:cNvPr id="0" name=""/>
        <dsp:cNvSpPr/>
      </dsp:nvSpPr>
      <dsp:spPr>
        <a:xfrm>
          <a:off x="2042642" y="3408203"/>
          <a:ext cx="6078283" cy="9085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создание рабочих групп в отдельных муниципальных районах (</a:t>
          </a:r>
          <a:r>
            <a:rPr lang="ru-RU" sz="1500" kern="1200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Богучанском</a:t>
          </a: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, </a:t>
          </a:r>
          <a:r>
            <a:rPr lang="ru-RU" sz="1500" kern="1200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Емельяновском</a:t>
          </a: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, </a:t>
          </a:r>
          <a:r>
            <a:rPr lang="ru-RU" sz="1500" kern="1200" dirty="0" err="1" smtClean="0">
              <a:latin typeface="Arial" pitchFamily="34" charset="0"/>
              <a:ea typeface="Calibri" pitchFamily="34" charset="0"/>
              <a:cs typeface="Arial" pitchFamily="34" charset="0"/>
            </a:rPr>
            <a:t>Тюхтетском</a:t>
          </a:r>
          <a:r>
            <a:rPr lang="ru-RU" sz="15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).</a:t>
          </a:r>
        </a:p>
      </dsp:txBody>
      <dsp:txXfrm>
        <a:off x="2042642" y="3408203"/>
        <a:ext cx="6078283" cy="9085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D5F134-23D6-4944-A372-84D6790477C4}">
      <dsp:nvSpPr>
        <dsp:cNvPr id="0" name=""/>
        <dsp:cNvSpPr/>
      </dsp:nvSpPr>
      <dsp:spPr>
        <a:xfrm>
          <a:off x="2786082" y="71444"/>
          <a:ext cx="2172126" cy="13032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Крупные и средние коммерческие организации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 </a:t>
          </a: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1636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786082" y="71444"/>
        <a:ext cx="2172126" cy="1303276"/>
      </dsp:txXfrm>
    </dsp:sp>
    <dsp:sp modelId="{50088669-D9D5-4EC0-A5DA-0AD1341D0FE8}">
      <dsp:nvSpPr>
        <dsp:cNvPr id="0" name=""/>
        <dsp:cNvSpPr/>
      </dsp:nvSpPr>
      <dsp:spPr>
        <a:xfrm>
          <a:off x="428630" y="71444"/>
          <a:ext cx="2172126" cy="130327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Бюджетные учреждения </a:t>
          </a:r>
          <a:r>
            <a:rPr lang="ru-RU" sz="1600" kern="1200" dirty="0" smtClean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1070</a:t>
          </a:r>
        </a:p>
      </dsp:txBody>
      <dsp:txXfrm>
        <a:off x="428630" y="71444"/>
        <a:ext cx="2172126" cy="1303276"/>
      </dsp:txXfrm>
    </dsp:sp>
    <dsp:sp modelId="{F5BCA967-7156-4693-8558-E09C74D20EE8}">
      <dsp:nvSpPr>
        <dsp:cNvPr id="0" name=""/>
        <dsp:cNvSpPr/>
      </dsp:nvSpPr>
      <dsp:spPr>
        <a:xfrm>
          <a:off x="5143535" y="71444"/>
          <a:ext cx="2172126" cy="130327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Малые предприятия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1940 </a:t>
          </a:r>
          <a:endParaRPr lang="ru-RU" sz="1600" b="1" kern="1200" dirty="0" smtClean="0">
            <a:latin typeface="Arial" pitchFamily="34" charset="0"/>
            <a:cs typeface="Arial" pitchFamily="34" charset="0"/>
          </a:endParaRPr>
        </a:p>
      </dsp:txBody>
      <dsp:txXfrm>
        <a:off x="5143535" y="71444"/>
        <a:ext cx="2172126" cy="1303276"/>
      </dsp:txXfrm>
    </dsp:sp>
    <dsp:sp modelId="{FD47B02A-FA7C-460A-9F91-2493F541B5A5}">
      <dsp:nvSpPr>
        <dsp:cNvPr id="0" name=""/>
        <dsp:cNvSpPr/>
      </dsp:nvSpPr>
      <dsp:spPr>
        <a:xfrm>
          <a:off x="428630" y="1500196"/>
          <a:ext cx="2172126" cy="130327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Некоммерческие организации, обслуживающие домашние хозяйства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1120</a:t>
          </a:r>
        </a:p>
      </dsp:txBody>
      <dsp:txXfrm>
        <a:off x="428630" y="1500196"/>
        <a:ext cx="2172126" cy="1303276"/>
      </dsp:txXfrm>
    </dsp:sp>
    <dsp:sp modelId="{4E8036CF-2E8B-4583-953C-AF7BBD8C73E8}">
      <dsp:nvSpPr>
        <dsp:cNvPr id="0" name=""/>
        <dsp:cNvSpPr/>
      </dsp:nvSpPr>
      <dsp:spPr>
        <a:xfrm>
          <a:off x="2786082" y="1500196"/>
          <a:ext cx="2172126" cy="13032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Индивидуальные предприниматели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2100</a:t>
          </a:r>
        </a:p>
      </dsp:txBody>
      <dsp:txXfrm>
        <a:off x="2786082" y="1500196"/>
        <a:ext cx="2172126" cy="1303276"/>
      </dsp:txXfrm>
    </dsp:sp>
    <dsp:sp modelId="{37BDB5C9-C606-436B-B463-2C8230B7B9F6}">
      <dsp:nvSpPr>
        <dsp:cNvPr id="0" name=""/>
        <dsp:cNvSpPr/>
      </dsp:nvSpPr>
      <dsp:spPr>
        <a:xfrm>
          <a:off x="5143535" y="1500196"/>
          <a:ext cx="2172126" cy="1303276"/>
        </a:xfrm>
        <a:prstGeom prst="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Страховые организации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10 </a:t>
          </a:r>
          <a:endParaRPr lang="ru-RU" sz="1600" b="1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5143535" y="1500196"/>
        <a:ext cx="2172126" cy="1303276"/>
      </dsp:txXfrm>
    </dsp:sp>
    <dsp:sp modelId="{5D87A3AA-CC0F-4B8B-BB77-071F07E76128}">
      <dsp:nvSpPr>
        <dsp:cNvPr id="0" name=""/>
        <dsp:cNvSpPr/>
      </dsp:nvSpPr>
      <dsp:spPr>
        <a:xfrm>
          <a:off x="1571646" y="2928960"/>
          <a:ext cx="2172126" cy="1303276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itchFamily="34" charset="0"/>
              <a:ea typeface="Calibri" pitchFamily="34" charset="0"/>
              <a:cs typeface="Arial" pitchFamily="34" charset="0"/>
            </a:rPr>
            <a:t>Адвокаты, учредившие адвокатский кабинет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 7</a:t>
          </a:r>
          <a:endParaRPr lang="ru-RU" sz="1600" b="1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571646" y="2928960"/>
        <a:ext cx="2172126" cy="1303276"/>
      </dsp:txXfrm>
    </dsp:sp>
    <dsp:sp modelId="{7ED3E8EB-AFC9-483B-8EB9-C49915CE4627}">
      <dsp:nvSpPr>
        <dsp:cNvPr id="0" name=""/>
        <dsp:cNvSpPr/>
      </dsp:nvSpPr>
      <dsp:spPr>
        <a:xfrm>
          <a:off x="3929099" y="2928960"/>
          <a:ext cx="2172126" cy="1303276"/>
        </a:xfrm>
        <a:prstGeom prst="rect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Форма ТЗВ-ОФ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3797</a:t>
          </a:r>
        </a:p>
      </dsp:txBody>
      <dsp:txXfrm>
        <a:off x="3929099" y="2928960"/>
        <a:ext cx="2172126" cy="130327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4D9ABB-9563-4D9D-9F61-37C573023632}">
      <dsp:nvSpPr>
        <dsp:cNvPr id="0" name=""/>
        <dsp:cNvSpPr/>
      </dsp:nvSpPr>
      <dsp:spPr>
        <a:xfrm>
          <a:off x="2283404" y="73855"/>
          <a:ext cx="3699482" cy="10993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4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4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окончательный перечень </a:t>
          </a:r>
          <a:r>
            <a:rPr lang="ru-RU" sz="130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крупных и средних организаций, предоставляющих сведения по форме № ТЗВ-КСП</a:t>
          </a:r>
        </a:p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1636 организаций:</a:t>
          </a:r>
          <a:endParaRPr lang="ru-RU" sz="1400" kern="0" dirty="0">
            <a:solidFill>
              <a:schemeClr val="accent1">
                <a:lumMod val="50000"/>
              </a:schemeClr>
            </a:solidFill>
          </a:endParaRPr>
        </a:p>
      </dsp:txBody>
      <dsp:txXfrm>
        <a:off x="2283404" y="73855"/>
        <a:ext cx="3699482" cy="1099382"/>
      </dsp:txXfrm>
    </dsp:sp>
    <dsp:sp modelId="{EA1FB865-0716-46FA-8F17-7721BCFC0996}">
      <dsp:nvSpPr>
        <dsp:cNvPr id="0" name=""/>
        <dsp:cNvSpPr/>
      </dsp:nvSpPr>
      <dsp:spPr>
        <a:xfrm>
          <a:off x="1936136" y="1173237"/>
          <a:ext cx="2197009" cy="364016"/>
        </a:xfrm>
        <a:custGeom>
          <a:avLst/>
          <a:gdLst/>
          <a:ahLst/>
          <a:cxnLst/>
          <a:rect l="0" t="0" r="0" b="0"/>
          <a:pathLst>
            <a:path>
              <a:moveTo>
                <a:pt x="2197009" y="0"/>
              </a:moveTo>
              <a:lnTo>
                <a:pt x="2197009" y="182008"/>
              </a:lnTo>
              <a:lnTo>
                <a:pt x="0" y="182008"/>
              </a:lnTo>
              <a:lnTo>
                <a:pt x="0" y="36401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0FFA4-E91D-495F-B55B-0F42460210BB}">
      <dsp:nvSpPr>
        <dsp:cNvPr id="0" name=""/>
        <dsp:cNvSpPr/>
      </dsp:nvSpPr>
      <dsp:spPr>
        <a:xfrm>
          <a:off x="0" y="1537254"/>
          <a:ext cx="3872272" cy="16699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6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6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предварительно сформированный перечень </a:t>
          </a:r>
        </a:p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1346 организаций</a:t>
          </a:r>
        </a:p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(по результатам мониторинга 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95%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проводят подготовительную работу,</a:t>
          </a:r>
          <a:b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300" b="1" kern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5%</a:t>
          </a:r>
          <a:r>
            <a:rPr lang="ru-RU" sz="1300" b="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- планируют на март 2012 г.)</a:t>
          </a:r>
        </a:p>
      </dsp:txBody>
      <dsp:txXfrm>
        <a:off x="0" y="1537254"/>
        <a:ext cx="3872272" cy="1669961"/>
      </dsp:txXfrm>
    </dsp:sp>
    <dsp:sp modelId="{1085DC9F-122E-4181-B006-4654AD77C8C2}">
      <dsp:nvSpPr>
        <dsp:cNvPr id="0" name=""/>
        <dsp:cNvSpPr/>
      </dsp:nvSpPr>
      <dsp:spPr>
        <a:xfrm>
          <a:off x="813907" y="3207216"/>
          <a:ext cx="1122229" cy="364687"/>
        </a:xfrm>
        <a:custGeom>
          <a:avLst/>
          <a:gdLst/>
          <a:ahLst/>
          <a:cxnLst/>
          <a:rect l="0" t="0" r="0" b="0"/>
          <a:pathLst>
            <a:path>
              <a:moveTo>
                <a:pt x="1122229" y="0"/>
              </a:moveTo>
              <a:lnTo>
                <a:pt x="1122229" y="182343"/>
              </a:lnTo>
              <a:lnTo>
                <a:pt x="0" y="182343"/>
              </a:lnTo>
              <a:lnTo>
                <a:pt x="0" y="364687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DE4A00-6E89-441B-82C5-3C5B657C2A43}">
      <dsp:nvSpPr>
        <dsp:cNvPr id="0" name=""/>
        <dsp:cNvSpPr/>
      </dsp:nvSpPr>
      <dsp:spPr>
        <a:xfrm>
          <a:off x="71436" y="3571903"/>
          <a:ext cx="1484941" cy="12057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приняли участие в обучающих семинарах 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1083</a:t>
          </a:r>
        </a:p>
      </dsp:txBody>
      <dsp:txXfrm>
        <a:off x="71436" y="3571903"/>
        <a:ext cx="1484941" cy="1205747"/>
      </dsp:txXfrm>
    </dsp:sp>
    <dsp:sp modelId="{1FB1E52E-7BD9-4CA5-A780-5D377D699B74}">
      <dsp:nvSpPr>
        <dsp:cNvPr id="0" name=""/>
        <dsp:cNvSpPr/>
      </dsp:nvSpPr>
      <dsp:spPr>
        <a:xfrm>
          <a:off x="1936136" y="3207216"/>
          <a:ext cx="873850" cy="364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43"/>
              </a:lnTo>
              <a:lnTo>
                <a:pt x="873850" y="182343"/>
              </a:lnTo>
              <a:lnTo>
                <a:pt x="873850" y="364687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2D856-D91E-4473-B598-41E5B88A0361}">
      <dsp:nvSpPr>
        <dsp:cNvPr id="0" name=""/>
        <dsp:cNvSpPr/>
      </dsp:nvSpPr>
      <dsp:spPr>
        <a:xfrm>
          <a:off x="1785945" y="3571903"/>
          <a:ext cx="2048083" cy="11949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самостоятельно изучили направленный статистический инструментарий - </a:t>
          </a:r>
          <a:r>
            <a:rPr lang="ru-RU" sz="1400" b="1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263</a:t>
          </a:r>
        </a:p>
      </dsp:txBody>
      <dsp:txXfrm>
        <a:off x="1785945" y="3571903"/>
        <a:ext cx="2048083" cy="1194984"/>
      </dsp:txXfrm>
    </dsp:sp>
    <dsp:sp modelId="{438EED8F-E14C-489B-AFDB-65235A9CE087}">
      <dsp:nvSpPr>
        <dsp:cNvPr id="0" name=""/>
        <dsp:cNvSpPr/>
      </dsp:nvSpPr>
      <dsp:spPr>
        <a:xfrm>
          <a:off x="4133146" y="1173237"/>
          <a:ext cx="1503419" cy="368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437"/>
              </a:lnTo>
              <a:lnTo>
                <a:pt x="1503419" y="184437"/>
              </a:lnTo>
              <a:lnTo>
                <a:pt x="1503419" y="3688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DB99CA-D7E2-4522-B335-7758554BD2E7}">
      <dsp:nvSpPr>
        <dsp:cNvPr id="0" name=""/>
        <dsp:cNvSpPr/>
      </dsp:nvSpPr>
      <dsp:spPr>
        <a:xfrm>
          <a:off x="4485808" y="1542113"/>
          <a:ext cx="2301513" cy="16892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6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6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включены по данным сплошного обследования субъектов малого предпринимательства </a:t>
          </a:r>
        </a:p>
        <a:p>
          <a:pPr lvl="0" algn="ctr" defTabSz="57785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290 организаций</a:t>
          </a:r>
          <a:endParaRPr lang="ru-RU" sz="1400" b="1" kern="0" dirty="0" smtClean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485808" y="1542113"/>
        <a:ext cx="2301513" cy="168923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0F36DD-78A0-438A-8A05-7BB3A85FD48E}">
      <dsp:nvSpPr>
        <dsp:cNvPr id="0" name=""/>
        <dsp:cNvSpPr/>
      </dsp:nvSpPr>
      <dsp:spPr>
        <a:xfrm>
          <a:off x="2213811" y="0"/>
          <a:ext cx="3842565" cy="14221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число бюджетных учреждений, попавших в выборку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1070 единиц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(20% от основы для выборки)</a:t>
          </a:r>
        </a:p>
      </dsp:txBody>
      <dsp:txXfrm>
        <a:off x="2213811" y="0"/>
        <a:ext cx="3842565" cy="1422151"/>
      </dsp:txXfrm>
    </dsp:sp>
    <dsp:sp modelId="{0AB18941-DE55-4FD5-9C6F-82912BBFD610}">
      <dsp:nvSpPr>
        <dsp:cNvPr id="0" name=""/>
        <dsp:cNvSpPr/>
      </dsp:nvSpPr>
      <dsp:spPr>
        <a:xfrm>
          <a:off x="2253529" y="1422151"/>
          <a:ext cx="1881565" cy="407723"/>
        </a:xfrm>
        <a:custGeom>
          <a:avLst/>
          <a:gdLst/>
          <a:ahLst/>
          <a:cxnLst/>
          <a:rect l="0" t="0" r="0" b="0"/>
          <a:pathLst>
            <a:path>
              <a:moveTo>
                <a:pt x="1881565" y="0"/>
              </a:moveTo>
              <a:lnTo>
                <a:pt x="1881565" y="203861"/>
              </a:lnTo>
              <a:lnTo>
                <a:pt x="0" y="203861"/>
              </a:lnTo>
              <a:lnTo>
                <a:pt x="0" y="40772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087B-5725-4BD2-A10C-CE66DCA77506}">
      <dsp:nvSpPr>
        <dsp:cNvPr id="0" name=""/>
        <dsp:cNvSpPr/>
      </dsp:nvSpPr>
      <dsp:spPr>
        <a:xfrm>
          <a:off x="542952" y="1829874"/>
          <a:ext cx="3421154" cy="16123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приняли участие в обучающих семинарах, начиная с ноября </a:t>
          </a:r>
          <a:br>
            <a:rPr lang="ru-RU" sz="1600" kern="0" baseline="0" dirty="0" smtClean="0">
              <a:latin typeface="Arial" pitchFamily="34" charset="0"/>
              <a:cs typeface="Arial" pitchFamily="34" charset="0"/>
            </a:rPr>
          </a:b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2011 года,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831 учреждение</a:t>
          </a:r>
        </a:p>
      </dsp:txBody>
      <dsp:txXfrm>
        <a:off x="542952" y="1829874"/>
        <a:ext cx="3421154" cy="1612313"/>
      </dsp:txXfrm>
    </dsp:sp>
    <dsp:sp modelId="{F44EEB48-397E-492D-8FDE-F9EA0E631DE3}">
      <dsp:nvSpPr>
        <dsp:cNvPr id="0" name=""/>
        <dsp:cNvSpPr/>
      </dsp:nvSpPr>
      <dsp:spPr>
        <a:xfrm>
          <a:off x="4135094" y="1422151"/>
          <a:ext cx="2133655" cy="407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61"/>
              </a:lnTo>
              <a:lnTo>
                <a:pt x="2133655" y="203861"/>
              </a:lnTo>
              <a:lnTo>
                <a:pt x="2133655" y="40772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85B4EE-57F6-4268-860B-168D64F2FB9B}">
      <dsp:nvSpPr>
        <dsp:cNvPr id="0" name=""/>
        <dsp:cNvSpPr/>
      </dsp:nvSpPr>
      <dsp:spPr>
        <a:xfrm>
          <a:off x="4627135" y="1829874"/>
          <a:ext cx="3283228" cy="16123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0" baseline="0" dirty="0" smtClean="0">
              <a:latin typeface="Arial" pitchFamily="34" charset="0"/>
              <a:cs typeface="Arial" pitchFamily="34" charset="0"/>
            </a:rPr>
            <a:t>самостоятельно изучили направленный статистический инструментарий –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0" baseline="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239 учреждений</a:t>
          </a:r>
          <a:endParaRPr lang="ru-RU" sz="1800" b="1" kern="0" baseline="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>
        <a:off x="4627135" y="1829874"/>
        <a:ext cx="3283228" cy="161231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5DB814-1A8C-4E39-8E05-1D16F9548876}">
      <dsp:nvSpPr>
        <dsp:cNvPr id="0" name=""/>
        <dsp:cNvSpPr/>
      </dsp:nvSpPr>
      <dsp:spPr>
        <a:xfrm>
          <a:off x="3893371" y="1095753"/>
          <a:ext cx="1948698" cy="403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550"/>
              </a:lnTo>
              <a:lnTo>
                <a:pt x="1948698" y="200550"/>
              </a:lnTo>
              <a:lnTo>
                <a:pt x="1948698" y="40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956C0-6528-49CB-92F5-6BF665A5621A}">
      <dsp:nvSpPr>
        <dsp:cNvPr id="0" name=""/>
        <dsp:cNvSpPr/>
      </dsp:nvSpPr>
      <dsp:spPr>
        <a:xfrm>
          <a:off x="1913626" y="1095753"/>
          <a:ext cx="1979744" cy="403155"/>
        </a:xfrm>
        <a:custGeom>
          <a:avLst/>
          <a:gdLst/>
          <a:ahLst/>
          <a:cxnLst/>
          <a:rect l="0" t="0" r="0" b="0"/>
          <a:pathLst>
            <a:path>
              <a:moveTo>
                <a:pt x="1979744" y="0"/>
              </a:moveTo>
              <a:lnTo>
                <a:pt x="1979744" y="200550"/>
              </a:lnTo>
              <a:lnTo>
                <a:pt x="0" y="200550"/>
              </a:lnTo>
              <a:lnTo>
                <a:pt x="0" y="40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BD9B9-E7E2-4FFA-ACD4-02FE529E8483}">
      <dsp:nvSpPr>
        <dsp:cNvPr id="0" name=""/>
        <dsp:cNvSpPr/>
      </dsp:nvSpPr>
      <dsp:spPr>
        <a:xfrm>
          <a:off x="2284104" y="130965"/>
          <a:ext cx="3218532" cy="9647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u="none" kern="1200" spc="50" smtClean="0">
              <a:ln w="11430"/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Физические лица</a:t>
          </a:r>
          <a:endParaRPr lang="ru-RU" sz="2600" b="1" u="none" kern="1200" spc="50" dirty="0" smtClean="0">
            <a:ln w="11430"/>
            <a:solidFill>
              <a:schemeClr val="tx2">
                <a:lumMod val="75000"/>
              </a:schemeClr>
            </a:solidFill>
            <a:effectLst/>
            <a:latin typeface="Arial" pitchFamily="34" charset="0"/>
            <a:ea typeface="Calibri" pitchFamily="34" charset="0"/>
            <a:cs typeface="Arial" pitchFamily="34" charset="0"/>
          </a:endParaRPr>
        </a:p>
      </dsp:txBody>
      <dsp:txXfrm>
        <a:off x="2284104" y="130965"/>
        <a:ext cx="3218532" cy="964787"/>
      </dsp:txXfrm>
    </dsp:sp>
    <dsp:sp modelId="{553B4EEE-D20B-483D-A3FE-3972C74D16C0}">
      <dsp:nvSpPr>
        <dsp:cNvPr id="0" name=""/>
        <dsp:cNvSpPr/>
      </dsp:nvSpPr>
      <dsp:spPr>
        <a:xfrm>
          <a:off x="70147" y="1498909"/>
          <a:ext cx="3686956" cy="12255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spc="50" dirty="0" smtClean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индивидуальные предприниматели </a:t>
          </a:r>
          <a:r>
            <a:rPr lang="ru-RU" sz="2600" kern="1200" spc="50" dirty="0" smtClean="0">
              <a:ln w="11430"/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(форма № ТЗВ-ИП)</a:t>
          </a:r>
        </a:p>
      </dsp:txBody>
      <dsp:txXfrm>
        <a:off x="70147" y="1498909"/>
        <a:ext cx="3686956" cy="1225589"/>
      </dsp:txXfrm>
    </dsp:sp>
    <dsp:sp modelId="{A8E08026-D8E3-4596-B2EE-C8A6EAA69D05}">
      <dsp:nvSpPr>
        <dsp:cNvPr id="0" name=""/>
        <dsp:cNvSpPr/>
      </dsp:nvSpPr>
      <dsp:spPr>
        <a:xfrm>
          <a:off x="3998590" y="1498909"/>
          <a:ext cx="3686956" cy="12255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spc="50" dirty="0" smtClean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адвокаты, учредившие адвокатский кабинет </a:t>
          </a:r>
          <a:r>
            <a:rPr lang="ru-RU" sz="2600" kern="1200" spc="50" dirty="0" smtClean="0">
              <a:ln w="11430"/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rPr>
            <a:t>(форма № ТЗВ-НА)</a:t>
          </a:r>
        </a:p>
      </dsp:txBody>
      <dsp:txXfrm>
        <a:off x="3998590" y="1498909"/>
        <a:ext cx="3686956" cy="122558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5CD795-C8B0-47BD-B052-5ACEE70435F7}">
      <dsp:nvSpPr>
        <dsp:cNvPr id="0" name=""/>
        <dsp:cNvSpPr/>
      </dsp:nvSpPr>
      <dsp:spPr>
        <a:xfrm>
          <a:off x="0" y="251768"/>
          <a:ext cx="2634276" cy="21168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Проведения обучающих семинаров. </a:t>
          </a:r>
        </a:p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С мая 2011 года по</a:t>
          </a:r>
          <a:b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</a:br>
          <a: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февраль 2012 года                в крае проведено  </a:t>
          </a:r>
        </a:p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180 обучающих семинаров</a:t>
          </a:r>
        </a:p>
      </dsp:txBody>
      <dsp:txXfrm>
        <a:off x="0" y="251768"/>
        <a:ext cx="2634276" cy="2116835"/>
      </dsp:txXfrm>
    </dsp:sp>
    <dsp:sp modelId="{484D6963-D4A6-429C-B59D-697D0E1AF04B}">
      <dsp:nvSpPr>
        <dsp:cNvPr id="0" name=""/>
        <dsp:cNvSpPr/>
      </dsp:nvSpPr>
      <dsp:spPr>
        <a:xfrm>
          <a:off x="2897703" y="251768"/>
          <a:ext cx="2634276" cy="211683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3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3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Консультирования в телефонном режиме, </a:t>
          </a:r>
        </a:p>
        <a:p>
          <a:pPr lvl="0" algn="ctr" defTabSz="7112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по электронной почте (вопрос-ответ)</a:t>
          </a:r>
        </a:p>
      </dsp:txBody>
      <dsp:txXfrm>
        <a:off x="2897703" y="251768"/>
        <a:ext cx="2634276" cy="2116835"/>
      </dsp:txXfrm>
    </dsp:sp>
    <dsp:sp modelId="{57D130F3-52FC-4623-A793-27F60FB1542A}">
      <dsp:nvSpPr>
        <dsp:cNvPr id="0" name=""/>
        <dsp:cNvSpPr/>
      </dsp:nvSpPr>
      <dsp:spPr>
        <a:xfrm>
          <a:off x="5795407" y="251768"/>
          <a:ext cx="2634276" cy="211683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4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4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Индивидуального консультирования специалистов организаций при их посещении </a:t>
          </a:r>
          <a:r>
            <a:rPr kumimoji="0" lang="ru-RU" sz="1600" b="1" i="0" u="none" strike="noStrike" kern="1200" cap="none" normalizeH="0" baseline="0" dirty="0" err="1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Красноярскстата</a:t>
          </a:r>
          <a:endParaRPr kumimoji="0" lang="ru-RU" sz="1600" b="1" i="0" u="none" strike="noStrike" kern="1200" cap="none" normalizeH="0" baseline="0" dirty="0" smtClean="0">
            <a:ln/>
            <a:solidFill>
              <a:schemeClr val="accent1">
                <a:lumMod val="50000"/>
              </a:schemeClr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5795407" y="251768"/>
        <a:ext cx="2634276" cy="2116835"/>
      </dsp:txXfrm>
    </dsp:sp>
    <dsp:sp modelId="{BCA95FBC-FC34-4F49-BDD6-0C90C6B1EC94}">
      <dsp:nvSpPr>
        <dsp:cNvPr id="0" name=""/>
        <dsp:cNvSpPr/>
      </dsp:nvSpPr>
      <dsp:spPr>
        <a:xfrm>
          <a:off x="0" y="2632031"/>
          <a:ext cx="2634276" cy="211683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5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5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Непосредственной помощи в присвоении расходам кодов ОКПД и кодов ОКОФ видам основных фондов, участвующих в наблюдении</a:t>
          </a:r>
        </a:p>
      </dsp:txBody>
      <dsp:txXfrm>
        <a:off x="0" y="2632031"/>
        <a:ext cx="2634276" cy="2116835"/>
      </dsp:txXfrm>
    </dsp:sp>
    <dsp:sp modelId="{83FD2736-6C8D-4497-BC67-050EAEC56174}">
      <dsp:nvSpPr>
        <dsp:cNvPr id="0" name=""/>
        <dsp:cNvSpPr/>
      </dsp:nvSpPr>
      <dsp:spPr>
        <a:xfrm>
          <a:off x="2897703" y="2632031"/>
          <a:ext cx="2634276" cy="211683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6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6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Подготовке и доведении инструктивного материала</a:t>
          </a:r>
        </a:p>
      </dsp:txBody>
      <dsp:txXfrm>
        <a:off x="2897703" y="2632031"/>
        <a:ext cx="2634276" cy="2116835"/>
      </dsp:txXfrm>
    </dsp:sp>
    <dsp:sp modelId="{3EDC1FEF-2436-4031-A274-D87B264A281F}">
      <dsp:nvSpPr>
        <dsp:cNvPr id="0" name=""/>
        <dsp:cNvSpPr/>
      </dsp:nvSpPr>
      <dsp:spPr>
        <a:xfrm>
          <a:off x="5795407" y="2632031"/>
          <a:ext cx="2634276" cy="21168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5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Созданием на сайте </a:t>
          </a:r>
          <a:r>
            <a:rPr kumimoji="0" lang="ru-RU" sz="1500" b="1" i="0" u="none" strike="noStrike" kern="1200" cap="none" normalizeH="0" baseline="0" dirty="0" err="1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Красноярскстата</a:t>
          </a:r>
          <a:r>
            <a:rPr kumimoji="0" lang="ru-RU" sz="1500" b="1" i="0" u="none" strike="noStrike" kern="1200" cap="none" normalizeH="0" baseline="0" dirty="0" smtClean="0">
              <a:ln/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 отдельного раздела, посвященного вопросам предстоящего наблюдения</a:t>
          </a:r>
        </a:p>
      </dsp:txBody>
      <dsp:txXfrm>
        <a:off x="5795407" y="2632031"/>
        <a:ext cx="2634276" cy="211683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3944F3-5023-4E2D-82D4-8F9BFD60C5AB}">
      <dsp:nvSpPr>
        <dsp:cNvPr id="0" name=""/>
        <dsp:cNvSpPr/>
      </dsp:nvSpPr>
      <dsp:spPr>
        <a:xfrm>
          <a:off x="98550" y="18074"/>
          <a:ext cx="2297258" cy="26467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70000"/>
                <a:satMod val="130000"/>
              </a:schemeClr>
            </a:gs>
            <a:gs pos="43000">
              <a:schemeClr val="accent1">
                <a:tint val="44000"/>
                <a:satMod val="165000"/>
              </a:schemeClr>
            </a:gs>
            <a:gs pos="93000">
              <a:schemeClr val="accent1">
                <a:tint val="15000"/>
                <a:satMod val="165000"/>
              </a:schemeClr>
            </a:gs>
            <a:gs pos="100000">
              <a:schemeClr val="accent1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Завершение рассылки статистического инструментария</a:t>
          </a:r>
          <a:endParaRPr kumimoji="0" lang="ru-RU" sz="1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98550" y="18074"/>
        <a:ext cx="2297258" cy="2646742"/>
      </dsp:txXfrm>
    </dsp:sp>
    <dsp:sp modelId="{7F7AAA0D-42BC-42FB-9E19-BECCD7CD135C}">
      <dsp:nvSpPr>
        <dsp:cNvPr id="0" name=""/>
        <dsp:cNvSpPr/>
      </dsp:nvSpPr>
      <dsp:spPr>
        <a:xfrm rot="21599431">
          <a:off x="2488160" y="1213018"/>
          <a:ext cx="222485" cy="256406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tint val="70000"/>
                <a:satMod val="130000"/>
              </a:schemeClr>
            </a:gs>
            <a:gs pos="43000">
              <a:schemeClr val="accent1">
                <a:tint val="44000"/>
                <a:satMod val="165000"/>
              </a:schemeClr>
            </a:gs>
            <a:gs pos="93000">
              <a:schemeClr val="accent1">
                <a:tint val="15000"/>
                <a:satMod val="165000"/>
              </a:schemeClr>
            </a:gs>
            <a:gs pos="100000">
              <a:schemeClr val="accent1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21599431">
        <a:off x="2488160" y="1213018"/>
        <a:ext cx="222485" cy="256406"/>
      </dsp:txXfrm>
    </dsp:sp>
    <dsp:sp modelId="{E925B72D-E990-4319-991E-6D7176AAF50D}">
      <dsp:nvSpPr>
        <dsp:cNvPr id="0" name=""/>
        <dsp:cNvSpPr/>
      </dsp:nvSpPr>
      <dsp:spPr>
        <a:xfrm>
          <a:off x="2815591" y="0"/>
          <a:ext cx="3012839" cy="268187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Проведение обучающих семинаров с крупными и средними организациями, впервые включенными в перечень, и некоммерческими организациями, обслуживающими домашние хозяйства. </a:t>
          </a:r>
        </a:p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Ведение мониторинга за ходом выполнения работ этими респондентами</a:t>
          </a:r>
          <a:endParaRPr kumimoji="0" lang="ru-RU" sz="1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815591" y="0"/>
        <a:ext cx="3012839" cy="2681872"/>
      </dsp:txXfrm>
    </dsp:sp>
    <dsp:sp modelId="{0AAE3893-7A6F-48B5-B194-8C61300FEA88}">
      <dsp:nvSpPr>
        <dsp:cNvPr id="0" name=""/>
        <dsp:cNvSpPr/>
      </dsp:nvSpPr>
      <dsp:spPr>
        <a:xfrm rot="21572024">
          <a:off x="5897780" y="1199229"/>
          <a:ext cx="167080" cy="256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21572024">
        <a:off x="5897780" y="1199229"/>
        <a:ext cx="167080" cy="256406"/>
      </dsp:txXfrm>
    </dsp:sp>
    <dsp:sp modelId="{B7D7F8BC-B378-4D0E-A124-E56D15AA35F3}">
      <dsp:nvSpPr>
        <dsp:cNvPr id="0" name=""/>
        <dsp:cNvSpPr/>
      </dsp:nvSpPr>
      <dsp:spPr>
        <a:xfrm>
          <a:off x="6143666" y="0"/>
          <a:ext cx="2238243" cy="26340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Организация «горячей линии» на период марта-апреля 2012 года</a:t>
          </a:r>
        </a:p>
      </dsp:txBody>
      <dsp:txXfrm>
        <a:off x="6143666" y="0"/>
        <a:ext cx="2238243" cy="2634007"/>
      </dsp:txXfrm>
    </dsp:sp>
    <dsp:sp modelId="{1C2473B9-315A-496C-AFDA-EE96791234D0}">
      <dsp:nvSpPr>
        <dsp:cNvPr id="0" name=""/>
        <dsp:cNvSpPr/>
      </dsp:nvSpPr>
      <dsp:spPr>
        <a:xfrm rot="14238688" flipH="1">
          <a:off x="6385628" y="3911269"/>
          <a:ext cx="66932" cy="45719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  <a:scene3d>
          <a:camera prst="orthographicFront">
            <a:rot lat="0" lon="16199975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4238688" flipH="1">
        <a:off x="6385628" y="3911269"/>
        <a:ext cx="66932" cy="45719"/>
      </dsp:txXfrm>
    </dsp:sp>
    <dsp:sp modelId="{7BD504EC-CB9E-467F-804C-91597860DF0C}">
      <dsp:nvSpPr>
        <dsp:cNvPr id="0" name=""/>
        <dsp:cNvSpPr/>
      </dsp:nvSpPr>
      <dsp:spPr>
        <a:xfrm>
          <a:off x="1285888" y="3000396"/>
          <a:ext cx="2297258" cy="17613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Набор интервьюеров, оформление договорных отношений</a:t>
          </a:r>
          <a:endParaRPr kumimoji="0" lang="ru-RU" sz="1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1285888" y="3000396"/>
        <a:ext cx="2297258" cy="1761333"/>
      </dsp:txXfrm>
    </dsp:sp>
    <dsp:sp modelId="{75C6B8A3-1C06-4072-949A-80F73448921F}">
      <dsp:nvSpPr>
        <dsp:cNvPr id="0" name=""/>
        <dsp:cNvSpPr/>
      </dsp:nvSpPr>
      <dsp:spPr>
        <a:xfrm>
          <a:off x="3847850" y="3752859"/>
          <a:ext cx="637695" cy="256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847850" y="3752859"/>
        <a:ext cx="637695" cy="256406"/>
      </dsp:txXfrm>
    </dsp:sp>
    <dsp:sp modelId="{63D64F9D-899A-45C7-A387-CEAEA2FB0FA0}">
      <dsp:nvSpPr>
        <dsp:cNvPr id="0" name=""/>
        <dsp:cNvSpPr/>
      </dsp:nvSpPr>
      <dsp:spPr>
        <a:xfrm>
          <a:off x="4786345" y="3000396"/>
          <a:ext cx="2297258" cy="176133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11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rPr>
            <a:t>Организация и проведение обучения интервьюеров</a:t>
          </a:r>
          <a:endParaRPr kumimoji="0" lang="ru-RU" sz="1400" b="0" i="0" u="none" strike="noStrike" kern="1200" cap="none" normalizeH="0" baseline="0" dirty="0" smtClean="0">
            <a:ln/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786345" y="3000396"/>
        <a:ext cx="2297258" cy="1761333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0F6E85-F8D3-4890-9AFA-9024A3F7BFA7}">
      <dsp:nvSpPr>
        <dsp:cNvPr id="0" name=""/>
        <dsp:cNvSpPr/>
      </dsp:nvSpPr>
      <dsp:spPr>
        <a:xfrm>
          <a:off x="0" y="0"/>
          <a:ext cx="5829340" cy="1240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100" b="0" i="0" u="none" strike="noStrike" kern="1200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Получение отчетов от респондентов </a:t>
          </a:r>
          <a:endParaRPr lang="ru-RU" sz="2100" kern="1200" dirty="0"/>
        </a:p>
      </dsp:txBody>
      <dsp:txXfrm>
        <a:off x="0" y="0"/>
        <a:ext cx="4563276" cy="1240631"/>
      </dsp:txXfrm>
    </dsp:sp>
    <dsp:sp modelId="{40A33DC6-5D5C-4F8F-8C5E-EEF536ACA53E}">
      <dsp:nvSpPr>
        <dsp:cNvPr id="0" name=""/>
        <dsp:cNvSpPr/>
      </dsp:nvSpPr>
      <dsp:spPr>
        <a:xfrm>
          <a:off x="514353" y="1447403"/>
          <a:ext cx="5829340" cy="1240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100" b="0" i="0" u="none" strike="noStrike" kern="1200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Организация и проведение интервьюирования индивидуальных предпринимателей </a:t>
          </a:r>
          <a:endParaRPr kumimoji="0" lang="ru-RU" sz="2100" b="0" i="0" u="none" strike="noStrike" kern="1200" cap="none" normalizeH="0" baseline="0" dirty="0" smtClean="0">
            <a:ln/>
            <a:effectLst/>
            <a:latin typeface="Arial" pitchFamily="34" charset="0"/>
          </a:endParaRPr>
        </a:p>
      </dsp:txBody>
      <dsp:txXfrm>
        <a:off x="514353" y="1447403"/>
        <a:ext cx="4508576" cy="1240631"/>
      </dsp:txXfrm>
    </dsp:sp>
    <dsp:sp modelId="{54B6FE05-30E6-47C9-A2FB-643F924748C3}">
      <dsp:nvSpPr>
        <dsp:cNvPr id="0" name=""/>
        <dsp:cNvSpPr/>
      </dsp:nvSpPr>
      <dsp:spPr>
        <a:xfrm>
          <a:off x="1028707" y="2894806"/>
          <a:ext cx="5829340" cy="1240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dk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100" b="0" i="0" u="none" strike="noStrike" kern="1200" cap="none" normalizeH="0" baseline="0" dirty="0" smtClean="0">
              <a:ln/>
              <a:effectLst/>
              <a:latin typeface="Times New Roman" pitchFamily="18" charset="0"/>
              <a:ea typeface="Calibri" pitchFamily="34" charset="0"/>
              <a:cs typeface="Times New Roman" pitchFamily="18" charset="0"/>
            </a:rPr>
            <a:t>Организация и выполнение мероприятий по обеспечению полноты сбора отчетности</a:t>
          </a:r>
          <a:endParaRPr kumimoji="0" lang="ru-RU" sz="2100" b="0" i="0" u="none" strike="noStrike" kern="1200" cap="none" normalizeH="0" baseline="0" dirty="0" smtClean="0">
            <a:ln/>
            <a:effectLst/>
            <a:latin typeface="Arial" pitchFamily="34" charset="0"/>
          </a:endParaRPr>
        </a:p>
      </dsp:txBody>
      <dsp:txXfrm>
        <a:off x="1028707" y="2894806"/>
        <a:ext cx="4508576" cy="1240631"/>
      </dsp:txXfrm>
    </dsp:sp>
    <dsp:sp modelId="{52995297-CF77-4946-A202-16F9DD54421B}">
      <dsp:nvSpPr>
        <dsp:cNvPr id="0" name=""/>
        <dsp:cNvSpPr/>
      </dsp:nvSpPr>
      <dsp:spPr>
        <a:xfrm>
          <a:off x="5022930" y="940812"/>
          <a:ext cx="806410" cy="80641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022930" y="940812"/>
        <a:ext cx="806410" cy="806410"/>
      </dsp:txXfrm>
    </dsp:sp>
    <dsp:sp modelId="{639C509F-6185-4A84-ADEB-17D82053585D}">
      <dsp:nvSpPr>
        <dsp:cNvPr id="0" name=""/>
        <dsp:cNvSpPr/>
      </dsp:nvSpPr>
      <dsp:spPr>
        <a:xfrm>
          <a:off x="5537283" y="2379944"/>
          <a:ext cx="806410" cy="80641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537283" y="2379944"/>
        <a:ext cx="806410" cy="80641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728B9C-F93C-44F5-8DA6-D9279FC3884B}">
      <dsp:nvSpPr>
        <dsp:cNvPr id="0" name=""/>
        <dsp:cNvSpPr/>
      </dsp:nvSpPr>
      <dsp:spPr>
        <a:xfrm>
          <a:off x="4288735" y="2666672"/>
          <a:ext cx="2209150" cy="5714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52"/>
              </a:lnTo>
              <a:lnTo>
                <a:pt x="2209150" y="181952"/>
              </a:lnTo>
              <a:lnTo>
                <a:pt x="2209150" y="571491"/>
              </a:lnTo>
            </a:path>
          </a:pathLst>
        </a:custGeom>
        <a:noFill/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EA80EA-CD5C-45DE-A6C0-750BC9E99840}">
      <dsp:nvSpPr>
        <dsp:cNvPr id="0" name=""/>
        <dsp:cNvSpPr/>
      </dsp:nvSpPr>
      <dsp:spPr>
        <a:xfrm>
          <a:off x="2069250" y="2666672"/>
          <a:ext cx="2219485" cy="571491"/>
        </a:xfrm>
        <a:custGeom>
          <a:avLst/>
          <a:gdLst/>
          <a:ahLst/>
          <a:cxnLst/>
          <a:rect l="0" t="0" r="0" b="0"/>
          <a:pathLst>
            <a:path>
              <a:moveTo>
                <a:pt x="2219485" y="0"/>
              </a:moveTo>
              <a:lnTo>
                <a:pt x="2219485" y="181952"/>
              </a:lnTo>
              <a:lnTo>
                <a:pt x="0" y="181952"/>
              </a:lnTo>
              <a:lnTo>
                <a:pt x="0" y="571491"/>
              </a:lnTo>
            </a:path>
          </a:pathLst>
        </a:custGeom>
        <a:noFill/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072DF6-EE4B-44C8-B566-86F35AFB9696}">
      <dsp:nvSpPr>
        <dsp:cNvPr id="0" name=""/>
        <dsp:cNvSpPr/>
      </dsp:nvSpPr>
      <dsp:spPr>
        <a:xfrm>
          <a:off x="2214585" y="571505"/>
          <a:ext cx="4148300" cy="2095166"/>
        </a:xfrm>
        <a:prstGeom prst="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38100" cap="flat" cmpd="sng" algn="ctr">
          <a:solidFill>
            <a:schemeClr val="bg1">
              <a:lumMod val="5000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ctr" defTabSz="800100" rtl="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Во исполнение решения рабочей группы от 14 декабря 2011 года Территориальным органом Федеральной службы государственной статистики по Красноярскому краю:</a:t>
          </a:r>
          <a:endParaRPr lang="ru-RU" sz="1800" b="1" i="0" kern="1200" baseline="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214585" y="571505"/>
        <a:ext cx="4148300" cy="2095166"/>
      </dsp:txXfrm>
    </dsp:sp>
    <dsp:sp modelId="{8523485E-32F9-4543-A397-341D67FDCBDA}">
      <dsp:nvSpPr>
        <dsp:cNvPr id="0" name=""/>
        <dsp:cNvSpPr/>
      </dsp:nvSpPr>
      <dsp:spPr>
        <a:xfrm>
          <a:off x="214299" y="3238164"/>
          <a:ext cx="3709901" cy="2684391"/>
        </a:xfrm>
        <a:prstGeom prst="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38100" cap="flat" cmpd="sng" algn="ctr">
          <a:solidFill>
            <a:schemeClr val="bg1">
              <a:lumMod val="5000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u="none" kern="120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подготовлен и направлен главам городских округов и муниципальных районов пакет документов, необходимый для проведения информационно-разъяснительной работы</a:t>
          </a:r>
          <a:endParaRPr lang="ru-RU" sz="1400" b="1" i="0" u="none" kern="1200" baseline="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14299" y="3238164"/>
        <a:ext cx="3709901" cy="2684391"/>
      </dsp:txXfrm>
    </dsp:sp>
    <dsp:sp modelId="{E282C3EF-8995-481E-ACCE-77EE36C4271F}">
      <dsp:nvSpPr>
        <dsp:cNvPr id="0" name=""/>
        <dsp:cNvSpPr/>
      </dsp:nvSpPr>
      <dsp:spPr>
        <a:xfrm>
          <a:off x="4494651" y="3238164"/>
          <a:ext cx="4006470" cy="2684391"/>
        </a:xfrm>
        <a:prstGeom prst="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38100" cap="flat" cmpd="sng" algn="ctr">
          <a:solidFill>
            <a:schemeClr val="bg1">
              <a:lumMod val="5000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80000" lvl="0" algn="ctr" defTabSz="622300" rtl="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u="none" kern="120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подготовлена информация о проведении федерального статистического наблюдения за затратами на производство и (или) реализацию товаров (работ, услуг) и результатами деятельности хозяйствующих субъектов за 2011 год для </a:t>
          </a:r>
          <a:br>
            <a:rPr lang="ru-RU" sz="1400" b="1" i="0" u="none" kern="120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400" b="1" i="0" u="none" kern="1200" baseline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размещения на сайте министерства экономики и регионального развития Красноярского края </a:t>
          </a:r>
          <a:endParaRPr lang="ru-RU" sz="1400" u="none" kern="1200" dirty="0">
            <a:solidFill>
              <a:schemeClr val="accent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494651" y="3238164"/>
        <a:ext cx="4006470" cy="2684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3DC74-7E5E-4051-B5D7-AD5691643D93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A8FF8-1CFC-4C59-84CF-D96FC74FB8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9266-749A-4D53-8D46-1BC596D6A3AD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5816-19A9-446A-B957-FE91B20EA77C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E3A5-4A8F-4EF6-821D-082D9662C387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233A-B488-409D-8950-2A4C9D68269F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B460-F218-4889-BEFC-476078852E12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DC662-011A-4141-A433-5E94E5546C7E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15408-7C71-4971-A5E8-BA00536B630C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CF86-24A0-49B3-A05E-85F572458247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35DE-6562-40ED-BCFE-51B13089277F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12F35-1909-4FC1-9749-931DDDCE1357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AF48-A6AC-4EBE-B0F9-9C3095ABDCDB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2579CD-1835-4914-8ECF-B8415458AE89}" type="datetime1">
              <a:rPr lang="ru-RU" smtClean="0"/>
              <a:pPr/>
              <a:t>29.02.2012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package" Target="../embeddings/______Microsoft_Office_PowerPoint1.sldx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diagramData" Target="../diagrams/data10.xml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diagramData" Target="../diagrams/data11.xml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071538" y="5143512"/>
            <a:ext cx="77724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800" b="1" i="1" u="none" strike="noStrike" kern="0" cap="none" spc="0" normalizeH="0" baseline="0" noProof="0" dirty="0" smtClean="0">
              <a:ln>
                <a:noFill/>
              </a:ln>
              <a:solidFill>
                <a:srgbClr val="0C367A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Докладчик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b="1" i="1" kern="0" dirty="0" smtClean="0">
                <a:solidFill>
                  <a:srgbClr val="002060"/>
                </a:solidFill>
                <a:latin typeface="Arial" charset="0"/>
                <a:ea typeface="+mj-ea"/>
                <a:cs typeface="Arial" charset="0"/>
              </a:rPr>
              <a:t>Начальник отдела региональных счетов и балансов</a:t>
            </a:r>
            <a:endParaRPr kumimoji="1" lang="ru-RU" sz="18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Березовская</a:t>
            </a:r>
            <a:r>
              <a:rPr kumimoji="1" lang="ru-RU" sz="18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 Светлана Игоревна</a:t>
            </a:r>
            <a:endParaRPr kumimoji="1" lang="ru-RU" sz="18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1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C367A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</p:txBody>
      </p:sp>
      <p:pic>
        <p:nvPicPr>
          <p:cNvPr id="1026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643446"/>
            <a:ext cx="1591710" cy="221455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/>
              <a:pPr/>
              <a:t>1</a:t>
            </a:fld>
            <a:endParaRPr lang="ru-RU" sz="1600" dirty="0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857224" y="1000108"/>
            <a:ext cx="7572428" cy="34290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sz="2800" b="1" i="1" dirty="0" smtClean="0">
                <a:solidFill>
                  <a:srgbClr val="C00000"/>
                </a:solidFill>
                <a:latin typeface="Arial" charset="0"/>
                <a:ea typeface="+mj-ea"/>
                <a:cs typeface="Arial" charset="0"/>
              </a:rPr>
              <a:t>О ходе выполнения подготовительных работ по организации и проведению выборочного наблюдения за затратами на производство и (или) реализацию товаров (работ, услуг) и результатами деятельности хозяйствующих субъектов  за 2011 год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на территории Красноярского края</a:t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</a:b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214422"/>
            <a:ext cx="61436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Малые предприятия</a:t>
            </a:r>
          </a:p>
          <a:p>
            <a:pPr algn="ctr"/>
            <a:r>
              <a:rPr lang="ru-RU" sz="25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(представляют форму № ТЗВ-МП)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1500166" y="2357430"/>
            <a:ext cx="6858048" cy="4143404"/>
          </a:xfrm>
          <a:prstGeom prst="foldedCorner">
            <a:avLst/>
          </a:prstGeom>
          <a:solidFill>
            <a:srgbClr val="FFFFCC">
              <a:alpha val="66000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2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Формирование выборочной совокупности малых предприятий осуществлено 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28 февраля 2012 года </a:t>
            </a: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(в </a:t>
            </a:r>
            <a:r>
              <a:rPr lang="ru-RU" sz="220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выборку включены </a:t>
            </a: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- 1939 предприятий).</a:t>
            </a: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2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Рассылка статистического инструментария -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до 5 марта 2012 года.</a:t>
            </a:r>
            <a:endParaRPr lang="ru-RU" sz="2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142844" y="3429000"/>
            <a:ext cx="1143008" cy="1071570"/>
          </a:xfrm>
          <a:prstGeom prst="striped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1142984"/>
            <a:ext cx="564360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Страховые организации</a:t>
            </a:r>
          </a:p>
          <a:p>
            <a:pPr algn="ctr"/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(представляют форму № ТЗВ-СК)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034" y="2000240"/>
            <a:ext cx="8358246" cy="4000528"/>
          </a:xfrm>
          <a:prstGeom prst="roundRect">
            <a:avLst/>
          </a:prstGeom>
          <a:scene3d>
            <a:camera prst="perspectiveAbove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Согласно Единому государственному реестру субъектов страхового дела в крае наблюдению за расходами подлежат </a:t>
            </a:r>
            <a:r>
              <a:rPr lang="ru-RU" sz="2200" kern="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10</a:t>
            </a:r>
            <a:r>
              <a:rPr lang="ru-RU" sz="22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страховых организаций.</a:t>
            </a:r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22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Обучающий семинар проведен в ноябре 2011 года. </a:t>
            </a:r>
          </a:p>
          <a:p>
            <a:pPr lvl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2200" kern="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kern="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Окончательная рассылка статистического инструментария осуществлена </a:t>
            </a:r>
            <a:r>
              <a:rPr lang="ru-RU" sz="2200" kern="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28 февраля 2012 года.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1142984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Некоммерческие организации, обслуживающие домашние хозяйства </a:t>
            </a: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(представляют форму № ТЗВ-НКО)</a:t>
            </a:r>
            <a:endParaRPr lang="ru-RU" sz="2400" b="1" u="sng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714348" y="2428868"/>
            <a:ext cx="8286808" cy="4071966"/>
          </a:xfrm>
          <a:prstGeom prst="snip2DiagRect">
            <a:avLst>
              <a:gd name="adj1" fmla="val 0"/>
              <a:gd name="adj2" fmla="val 10000"/>
            </a:avLst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Срок формирования выборочной совокупности -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март 2012 года 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(согласно сроку формирования выборочной совокупности формы   </a:t>
            </a:r>
            <a:b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№ 1-НКО «Сведения о деятельности некоммерческой организации»).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Обучение этой категории респондентов будет организовано </a:t>
            </a:r>
            <a:r>
              <a:rPr lang="ru-RU" u="sng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сразу после получения выборочной совокупности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Доведение статистического инструментария до респондентов планируется осуществить непосредственно на обучающих семинарах, почтовой и электронной рассылкой.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3" name="Схема 12"/>
          <p:cNvGraphicFramePr/>
          <p:nvPr/>
        </p:nvGraphicFramePr>
        <p:xfrm>
          <a:off x="714348" y="1142984"/>
          <a:ext cx="7786742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85786" y="4214818"/>
            <a:ext cx="3643338" cy="2225225"/>
          </a:xfrm>
          <a:prstGeom prst="rect">
            <a:avLst/>
          </a:prstGeom>
          <a:solidFill>
            <a:schemeClr val="bg1"/>
          </a:solidFill>
          <a:ln w="31750" cmpd="dbl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выборку включены</a:t>
            </a:r>
          </a:p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2100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индивидуальных предпринимателей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(6,3% от основы выборки). </a:t>
            </a:r>
          </a:p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Обследуются путем опроса интервьюерами.</a:t>
            </a:r>
          </a:p>
          <a:p>
            <a:pPr algn="ctr">
              <a:lnSpc>
                <a:spcPct val="11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4214818"/>
            <a:ext cx="3643338" cy="2225225"/>
          </a:xfrm>
          <a:prstGeom prst="rect">
            <a:avLst/>
          </a:prstGeom>
          <a:solidFill>
            <a:schemeClr val="bg1"/>
          </a:solidFill>
          <a:ln w="31750" cmpd="dbl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выборку включены </a:t>
            </a:r>
          </a:p>
          <a:p>
            <a:pPr algn="ctr">
              <a:lnSpc>
                <a:spcPct val="110000"/>
              </a:lnSpc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 адвокатов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(количественный критерий Росстата).</a:t>
            </a:r>
          </a:p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Рассылка статистического инструментария осуществлена</a:t>
            </a:r>
          </a:p>
          <a:p>
            <a:pPr algn="ctr">
              <a:lnSpc>
                <a:spcPct val="110000"/>
              </a:lnSpc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17 февраля 2012 года.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4" name="Выгнутая вправо стрелка 13"/>
          <p:cNvSpPr/>
          <p:nvPr/>
        </p:nvSpPr>
        <p:spPr>
          <a:xfrm>
            <a:off x="8501090" y="3643314"/>
            <a:ext cx="500034" cy="114300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>
            <a:off x="142844" y="3571876"/>
            <a:ext cx="500066" cy="12144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299BD9B9-E7E2-4FFA-ACD4-02FE529E84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graphicEl>
                                              <a:dgm id="{299BD9B9-E7E2-4FFA-ACD4-02FE529E84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graphicEl>
                                              <a:dgm id="{299BD9B9-E7E2-4FFA-ACD4-02FE529E84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F81956C0-6528-49CB-92F5-6BF665A562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graphicEl>
                                              <a:dgm id="{F81956C0-6528-49CB-92F5-6BF665A562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F81956C0-6528-49CB-92F5-6BF665A562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553B4EEE-D20B-483D-A3FE-3972C74D1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graphicEl>
                                              <a:dgm id="{553B4EEE-D20B-483D-A3FE-3972C74D1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graphicEl>
                                              <a:dgm id="{553B4EEE-D20B-483D-A3FE-3972C74D1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55DB814-1A8C-4E39-8E05-1D16F95488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A55DB814-1A8C-4E39-8E05-1D16F95488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graphicEl>
                                              <a:dgm id="{A55DB814-1A8C-4E39-8E05-1D16F95488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8E08026-D8E3-4596-B2EE-C8A6EAA69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graphicEl>
                                              <a:dgm id="{A8E08026-D8E3-4596-B2EE-C8A6EAA69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graphicEl>
                                              <a:dgm id="{A8E08026-D8E3-4596-B2EE-C8A6EAA69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  <p:bldP spid="15" grpId="0" build="allAtOnce" animBg="1"/>
      <p:bldP spid="16" grpId="0" build="allAtOnce" animBg="1"/>
      <p:bldP spid="14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8596" y="1214422"/>
            <a:ext cx="8429684" cy="61555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Оказание методологической </a:t>
            </a:r>
            <a:r>
              <a:rPr kumimoji="0" lang="ru-RU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помощи</a:t>
            </a:r>
            <a:r>
              <a:rPr kumimoji="0" lang="ru-RU" sz="1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респондентам по заполнению и представлению форм наблюдения за затратами на производство</a:t>
            </a:r>
            <a:endParaRPr kumimoji="0" lang="ru-RU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428596" y="1857364"/>
          <a:ext cx="8429684" cy="5000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A5CD795-C8B0-47BD-B052-5ACEE70435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graphicEl>
                                              <a:dgm id="{4A5CD795-C8B0-47BD-B052-5ACEE70435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84D6963-D4A6-429C-B59D-697D0E1AF0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>
                                            <p:graphicEl>
                                              <a:dgm id="{484D6963-D4A6-429C-B59D-697D0E1AF0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7D130F3-52FC-4623-A793-27F60FB15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graphicEl>
                                              <a:dgm id="{57D130F3-52FC-4623-A793-27F60FB15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CA95FBC-FC34-4F49-BDD6-0C90C6B1E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graphicEl>
                                              <a:dgm id="{BCA95FBC-FC34-4F49-BDD6-0C90C6B1E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3FD2736-6C8D-4497-BC67-050EAEC561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graphicEl>
                                              <a:dgm id="{83FD2736-6C8D-4497-BC67-050EAEC561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EDC1FEF-2436-4031-A274-D87B264A28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>
                                            <p:graphicEl>
                                              <a:dgm id="{3EDC1FEF-2436-4031-A274-D87B264A28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4" y="1142984"/>
            <a:ext cx="821537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Методологическое сопровождение внештатной службы по вопросам организации и проведения наблюдения за затратами на производство</a:t>
            </a: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857224" y="1916941"/>
            <a:ext cx="7929618" cy="4524315"/>
          </a:xfrm>
          <a:prstGeom prst="rect">
            <a:avLst/>
          </a:prstGeom>
          <a:gradFill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 w="63500" cmpd="tri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Подготовка обучающего материала с использованием слайдов по порядку заполнения показателей всех 8-ми форм выборочного наблюдения. Обучающий материал содержит все возможные арифметические, логические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межформенные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контроли показателей. </a:t>
            </a:r>
          </a:p>
          <a:p>
            <a:pPr marL="0" marR="0" lvl="0" indent="53975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На сетевом диске Красноярскстата (диск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 создана папка «затраты-выпуск», которая содержит указанный обучающий материал и ответы на вопросы, возникающие у респондентов при заполнении бланков форм. Для удобства в пользовании все перечисленные материалы упорядочены по формам наблюдения.</a:t>
            </a:r>
          </a:p>
          <a:p>
            <a:pPr marL="0" marR="0" lvl="0" indent="53975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вопросам организационного и методологического характера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 февраля 2012 года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проведена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аудиоконференция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представителями Центров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сбора и обработки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статистической информации городов: Канска, Красноярска, Минусинска, Назарово.  Рассмотрено более 25 вопросов.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4" y="1142984"/>
            <a:ext cx="821537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Предстоящие мероприятия для полного выполнения задач подготовительного этапа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357158" y="1857364"/>
          <a:ext cx="857256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00100" y="142852"/>
            <a:ext cx="7715304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ЭТАП ПРОВЕДЕНИЯ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10715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1500166" y="2357430"/>
          <a:ext cx="6858048" cy="413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42976" y="1214422"/>
            <a:ext cx="6929486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Мероприятия по проведению наблюдения за затратами на производство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70F6E85-F8D3-4890-9AFA-9024A3F7B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graphicEl>
                                              <a:dgm id="{670F6E85-F8D3-4890-9AFA-9024A3F7B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graphicEl>
                                              <a:dgm id="{670F6E85-F8D3-4890-9AFA-9024A3F7B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995297-CF77-4946-A202-16F9DD544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graphicEl>
                                              <a:dgm id="{52995297-CF77-4946-A202-16F9DD544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graphicEl>
                                              <a:dgm id="{52995297-CF77-4946-A202-16F9DD544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A33DC6-5D5C-4F8F-8C5E-EEF536ACA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graphicEl>
                                              <a:dgm id="{40A33DC6-5D5C-4F8F-8C5E-EEF536ACA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graphicEl>
                                              <a:dgm id="{40A33DC6-5D5C-4F8F-8C5E-EEF536ACA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39C509F-6185-4A84-ADEB-17D8205358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graphicEl>
                                              <a:dgm id="{639C509F-6185-4A84-ADEB-17D8205358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graphicEl>
                                              <a:dgm id="{639C509F-6185-4A84-ADEB-17D8205358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4B6FE05-30E6-47C9-A2FB-643F924748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graphicEl>
                                              <a:dgm id="{54B6FE05-30E6-47C9-A2FB-643F924748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graphicEl>
                                              <a:dgm id="{54B6FE05-30E6-47C9-A2FB-643F924748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00100" y="142852"/>
            <a:ext cx="7715304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ЭТАП ПРОВЕДЕНИЯ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10715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1670" y="1071546"/>
            <a:ext cx="5493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Получение отчетов от респондентов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1571612"/>
          <a:ext cx="8501121" cy="501115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244870"/>
                <a:gridCol w="1613176"/>
                <a:gridCol w="1643075"/>
              </a:tblGrid>
              <a:tr h="110515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 smtClean="0">
                          <a:latin typeface="Arial" pitchFamily="34" charset="0"/>
                          <a:cs typeface="Arial" pitchFamily="34" charset="0"/>
                        </a:rPr>
                        <a:t>формы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Окончательные сроки представления отчетов респондентов в </a:t>
                      </a:r>
                      <a:r>
                        <a:rPr kumimoji="0" lang="ru-RU" sz="1200" kern="1200" dirty="0" err="1">
                          <a:latin typeface="Arial" pitchFamily="34" charset="0"/>
                          <a:cs typeface="Arial" pitchFamily="34" charset="0"/>
                        </a:rPr>
                        <a:t>Красноярскстат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err="1">
                          <a:latin typeface="Arial" pitchFamily="34" charset="0"/>
                          <a:cs typeface="Arial" pitchFamily="34" charset="0"/>
                        </a:rPr>
                        <a:t>Справочно</a:t>
                      </a:r>
                      <a:r>
                        <a:rPr kumimoji="0" lang="ru-RU" sz="1200" i="1" kern="12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ru-RU" sz="1200" i="1" kern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latin typeface="Arial" pitchFamily="34" charset="0"/>
                          <a:cs typeface="Arial" pitchFamily="34" charset="0"/>
                        </a:rPr>
                        <a:t>сроки 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представления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информации в Росстат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423829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ТЗВ-НА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нотариусах, занимающихся частной практикой, и адвокатов, учредивших адвокатский кабинет»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kumimoji="0" lang="en-US" sz="1200" kern="12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kern="1200" dirty="0" err="1">
                          <a:latin typeface="Arial" pitchFamily="34" charset="0"/>
                          <a:cs typeface="Arial" pitchFamily="34" charset="0"/>
                        </a:rPr>
                        <a:t>апреля</a:t>
                      </a:r>
                      <a:endParaRPr kumimoji="0" lang="ru-RU" sz="1200" kern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31 июля 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529786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ТЗВ-МП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на производство и продажу продукции (товаров, работ и  услуг) и результатах деятельности малого предприятия»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r>
                        <a:rPr kumimoji="0" lang="en-US" sz="1200" kern="12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200" kern="1200" dirty="0" err="1">
                          <a:latin typeface="Arial" pitchFamily="34" charset="0"/>
                          <a:cs typeface="Arial" pitchFamily="34" charset="0"/>
                        </a:rPr>
                        <a:t>апреля</a:t>
                      </a:r>
                      <a:endParaRPr kumimoji="0" lang="ru-RU" sz="1200" kern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23 августа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211915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 err="1">
                          <a:latin typeface="Arial" pitchFamily="34" charset="0"/>
                          <a:cs typeface="Arial" pitchFamily="34" charset="0"/>
                        </a:rPr>
                        <a:t>ТЗВ-бюджет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бюджетного учреждения»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r>
                        <a:rPr kumimoji="0" lang="en-US" sz="1200" kern="1200" dirty="0">
                          <a:latin typeface="Arial" pitchFamily="34" charset="0"/>
                          <a:cs typeface="Arial" pitchFamily="34" charset="0"/>
                        </a:rPr>
                        <a:t> апреля</a:t>
                      </a:r>
                      <a:endParaRPr kumimoji="0" lang="ru-RU" sz="1200" kern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23 августа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635744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ТЗВ-ИП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на производство и продажу продукции (товаров, работ и  услуг) и результатах деятельности индивидуального предпринимателя»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4 мая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23 августа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249537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ТЗВ-СК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страховой организации»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8 мая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31 июля 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2119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ТЗВ-НКО</a:t>
                      </a: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некоммерческой организации» </a:t>
                      </a:r>
                      <a:endParaRPr lang="ru-RU" sz="1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11 мая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23 августа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423829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ТЗВ-ОФ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составе введенных в действие машин, оборудования, транспортных средств, инвентаря»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15 мая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23 августа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  <a:tr h="529786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>
                          <a:latin typeface="Arial" pitchFamily="34" charset="0"/>
                          <a:cs typeface="Arial" pitchFamily="34" charset="0"/>
                        </a:rPr>
                        <a:t>ТЗВ-КСП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 «Сведения о расходах на производство и продажу продукции (товаров, работ и  услуг) организации с основным видом деятельности»</a:t>
                      </a:r>
                      <a:endParaRPr kumimoji="0"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latin typeface="Arial" pitchFamily="34" charset="0"/>
                          <a:cs typeface="Arial" pitchFamily="34" charset="0"/>
                        </a:rPr>
                        <a:t>18 </a:t>
                      </a: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мая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 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10 октября</a:t>
                      </a: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>
                          <a:latin typeface="Arial" pitchFamily="34" charset="0"/>
                          <a:cs typeface="Arial" pitchFamily="34" charset="0"/>
                        </a:rPr>
                        <a:t>2012 года</a:t>
                      </a:r>
                      <a:endParaRPr kumimoji="0"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9615" marR="2961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00100" y="142852"/>
            <a:ext cx="7715304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ЭТАП ПРОВЕДЕНИЯ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10715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1071546"/>
            <a:ext cx="6896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проведение интервьюирования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85786" y="1500174"/>
            <a:ext cx="7643866" cy="1572738"/>
          </a:xfrm>
          <a:prstGeom prst="rect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Для опроса индивидуальных предпринимателей будет привлечено </a:t>
            </a:r>
            <a:b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38 интервьюеров 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(приказ Росстата от 02.12.2011 № 481). </a:t>
            </a:r>
            <a:endParaRPr lang="ru-RU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Их количественное распределение по городам и районам </a:t>
            </a:r>
            <a:b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края будет осуществлено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до 10 марта 2012 года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785786" y="3142526"/>
          <a:ext cx="7643866" cy="3715474"/>
        </p:xfrm>
        <a:graphic>
          <a:graphicData uri="http://schemas.openxmlformats.org/presentationml/2006/ole">
            <p:oleObj spid="_x0000_s6145" name="Слайд" r:id="rId4" imgW="4570530" imgH="3427400" progId="PowerPoint.Slide.12">
              <p:embed/>
            </p:oleObj>
          </a:graphicData>
        </a:graphic>
      </p:graphicFrame>
      <p:pic>
        <p:nvPicPr>
          <p:cNvPr id="11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14282" y="928670"/>
          <a:ext cx="8786874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ятиугольник 6"/>
          <p:cNvSpPr/>
          <p:nvPr/>
        </p:nvSpPr>
        <p:spPr>
          <a:xfrm>
            <a:off x="214282" y="857232"/>
            <a:ext cx="8715436" cy="1000132"/>
          </a:xfrm>
          <a:prstGeom prst="homePlate">
            <a:avLst/>
          </a:prstGeom>
          <a:solidFill>
            <a:schemeClr val="bg1">
              <a:lumMod val="75000"/>
              <a:alpha val="53000"/>
            </a:schemeClr>
          </a:solidFill>
          <a:ln>
            <a:solidFill>
              <a:schemeClr val="accent1">
                <a:shade val="5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Этапы проведения наблюдения:</a:t>
            </a:r>
            <a:endParaRPr lang="ru-RU" sz="34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углом 9"/>
          <p:cNvSpPr/>
          <p:nvPr/>
        </p:nvSpPr>
        <p:spPr>
          <a:xfrm>
            <a:off x="1000100" y="5286388"/>
            <a:ext cx="785818" cy="1071570"/>
          </a:xfrm>
          <a:prstGeom prst="bentArrow">
            <a:avLst>
              <a:gd name="adj1" fmla="val 34955"/>
              <a:gd name="adj2" fmla="val 37089"/>
              <a:gd name="adj3" fmla="val 39222"/>
              <a:gd name="adj4" fmla="val 4375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>
              <a:rot lat="0" lon="1079999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071670" y="5143512"/>
            <a:ext cx="6500858" cy="1357298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85000"/>
                <a:lumOff val="1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основное направление - работа с респондентами по вопросам заполнения и представления форм наблюдения за затратами на производство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003C261-422E-4F11-87EF-0C95BD0D4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3003C261-422E-4F11-87EF-0C95BD0D49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00C0CCC-41A0-47AA-A80A-3346B426F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B00C0CCC-41A0-47AA-A80A-3346B426F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00A44D8-1DCE-473B-AF8D-C07A75A826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500A44D8-1DCE-473B-AF8D-C07A75A826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3516263-EA77-4810-AB30-41E09E6ED0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93516263-EA77-4810-AB30-41E09E6ED0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FEBCD3-B894-4CD8-B861-0F9EC9A0F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D7FEBCD3-B894-4CD8-B861-0F9EC9A0F5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357158" y="642918"/>
          <a:ext cx="8501122" cy="657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642910" y="142852"/>
            <a:ext cx="8001056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органами исполнительной власти края и органами местного самоуправления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072462" y="64928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6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15082"/>
            <a:ext cx="462097" cy="642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D072DF6-EE4B-44C8-B566-86F35AFB96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6D072DF6-EE4B-44C8-B566-86F35AFB96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6D072DF6-EE4B-44C8-B566-86F35AFB96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7EA80EA-CD5C-45DE-A6C0-750BC9E998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graphicEl>
                                              <a:dgm id="{77EA80EA-CD5C-45DE-A6C0-750BC9E998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77EA80EA-CD5C-45DE-A6C0-750BC9E998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523485E-32F9-4543-A397-341D67FDC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8523485E-32F9-4543-A397-341D67FDC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8523485E-32F9-4543-A397-341D67FDC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728B9C-F93C-44F5-8DA6-D9279FC38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91728B9C-F93C-44F5-8DA6-D9279FC38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91728B9C-F93C-44F5-8DA6-D9279FC38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82C3EF-8995-481E-ACCE-77EE36C42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E282C3EF-8995-481E-ACCE-77EE36C42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E282C3EF-8995-481E-ACCE-77EE36C42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42910" y="1160690"/>
            <a:ext cx="8072494" cy="1059008"/>
          </a:xfrm>
          <a:prstGeom prst="rect">
            <a:avLst/>
          </a:prstGeom>
          <a:solidFill>
            <a:schemeClr val="accent6">
              <a:lumMod val="60000"/>
              <a:lumOff val="40000"/>
              <a:alpha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 всех муниципальных районах и городских округах приняты Планы мероприятий по проведению информационно-разъяснительной работы среди хозяйствующих субъектов.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42852"/>
            <a:ext cx="8001056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органами исполнительной власти края и органами местного самоуправления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42844" y="2357430"/>
          <a:ext cx="8643998" cy="431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30813A-679F-4507-9B19-BDDAEEE07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1230813A-679F-4507-9B19-BDDAEEE07E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B969BB-0006-4A16-B324-873BFC2D97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0AB969BB-0006-4A16-B324-873BFC2D97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ED4771F-537C-4E01-83D4-EA14B71BCE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8ED4771F-537C-4E01-83D4-EA14B71BCE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FD04703-BDB0-4641-9B00-28AD5452C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8FD04703-BDB0-4641-9B00-28AD5452C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C75FA98-8276-4001-9B68-56493F4E33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6C75FA98-8276-4001-9B68-56493F4E33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EDFC226-B0C6-45E3-AAFA-AB20B1FBEF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EEDFC226-B0C6-45E3-AAFA-AB20B1FBEF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C07380-84CF-4E5F-B00E-281682AC7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06C07380-84CF-4E5F-B00E-281682AC74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Вертикальный свиток 12"/>
          <p:cNvSpPr/>
          <p:nvPr/>
        </p:nvSpPr>
        <p:spPr>
          <a:xfrm>
            <a:off x="4786314" y="3357562"/>
            <a:ext cx="4214842" cy="3357586"/>
          </a:xfrm>
          <a:prstGeom prst="verticalScroll">
            <a:avLst>
              <a:gd name="adj" fmla="val 7500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428596" y="3357562"/>
            <a:ext cx="3429024" cy="2500330"/>
          </a:xfrm>
          <a:prstGeom prst="verticalScroll">
            <a:avLst>
              <a:gd name="adj" fmla="val 7500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71876"/>
            <a:ext cx="814393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городских округов:                                    муниципальных районов:</a:t>
            </a:r>
            <a:endParaRPr lang="ru-RU" sz="1600" b="1" i="1" dirty="0" smtClean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1600" i="1" dirty="0" smtClean="0">
              <a:solidFill>
                <a:srgbClr val="009DD9">
                  <a:lumMod val="50000"/>
                </a:srgb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Красноярск                                                        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Балахтинском</a:t>
            </a:r>
            <a:endParaRPr lang="ru-RU" sz="1600" dirty="0" smtClean="0">
              <a:solidFill>
                <a:srgbClr val="009DD9">
                  <a:lumMod val="50000"/>
                </a:srgb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Минусинск                                                         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Емельяновском</a:t>
            </a:r>
            <a:endParaRPr lang="ru-RU" sz="1600" dirty="0" smtClean="0">
              <a:solidFill>
                <a:srgbClr val="009DD9">
                  <a:lumMod val="50000"/>
                </a:srgb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Назарово                                                            Дзержинском</a:t>
            </a: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Шарыпово                                                          Минусинском</a:t>
            </a: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Зеленогорск</a:t>
            </a: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Саянском</a:t>
            </a: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Тасеевском</a:t>
            </a:r>
            <a:endParaRPr lang="ru-RU" sz="1600" dirty="0" smtClean="0">
              <a:solidFill>
                <a:srgbClr val="009DD9">
                  <a:lumMod val="50000"/>
                </a:srgb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Уярском</a:t>
            </a: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indent="392113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</a:t>
            </a:r>
            <a:r>
              <a:rPr lang="ru-RU" sz="1600" dirty="0" err="1" smtClean="0">
                <a:solidFill>
                  <a:srgbClr val="009DD9">
                    <a:lumMod val="50000"/>
                  </a:srgb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Шарыповском</a:t>
            </a:r>
            <a:endParaRPr lang="ru-RU" sz="1600" dirty="0" smtClean="0">
              <a:solidFill>
                <a:srgbClr val="009DD9">
                  <a:lumMod val="50000"/>
                </a:srgb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28596" y="1214422"/>
            <a:ext cx="8358246" cy="1089529"/>
          </a:xfrm>
          <a:prstGeom prst="rect">
            <a:avLst/>
          </a:prstGeom>
          <a:solidFill>
            <a:schemeClr val="accent6">
              <a:lumMod val="60000"/>
              <a:lumOff val="40000"/>
              <a:alpha val="35000"/>
            </a:schemeClr>
          </a:solidFill>
          <a:ln w="60325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2113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Активная работа по информированию хозяйствующих субъектов о важности предстоящего выборочного наблюдения проводится администрациями муниципальных образований: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142852"/>
            <a:ext cx="8143932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органами исполнительной власти края и органами местного самоуправления</a:t>
            </a:r>
          </a:p>
        </p:txBody>
      </p:sp>
      <p:sp>
        <p:nvSpPr>
          <p:cNvPr id="6" name="Штриховая стрелка вправо 5"/>
          <p:cNvSpPr/>
          <p:nvPr/>
        </p:nvSpPr>
        <p:spPr>
          <a:xfrm rot="3923848">
            <a:off x="6071460" y="2528045"/>
            <a:ext cx="873858" cy="702441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7154195">
            <a:off x="2200645" y="2489327"/>
            <a:ext cx="930660" cy="79250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агетная рамка 5"/>
          <p:cNvSpPr/>
          <p:nvPr/>
        </p:nvSpPr>
        <p:spPr>
          <a:xfrm>
            <a:off x="214282" y="1214422"/>
            <a:ext cx="8786874" cy="5500726"/>
          </a:xfrm>
          <a:prstGeom prst="bevel">
            <a:avLst>
              <a:gd name="adj" fmla="val 337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28596" y="1285860"/>
            <a:ext cx="8286808" cy="515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92113" algn="just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ru-RU" sz="13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indent="392113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Организовано взаимодействие с</a:t>
            </a:r>
          </a:p>
          <a:p>
            <a:pPr indent="392113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Управлением Федеральной налоговой Службы России по Красноярскому краю</a:t>
            </a:r>
          </a:p>
          <a:p>
            <a:pPr indent="392113" algn="just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по вопросу размещения на интернет-сайте УФНС в рубрике «Новости» информационного сообщения о проведении наблюдения, а также размещении информации о предстоящем выборочном наблюдении в информационно-аналитической газете для налогоплательщиков «Налоговые вести» в рубрике «Коротко о главном» (тираж 10 тыс. экземпляров).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Взаимодействие с органами исполнительной власти края и органами местного самоуправления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1714488"/>
            <a:ext cx="9001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sz="6400" b="1" i="1" kern="0" dirty="0" smtClean="0">
                <a:solidFill>
                  <a:srgbClr val="C00000"/>
                </a:solidFill>
                <a:latin typeface="Times New Roman"/>
                <a:ea typeface="+mj-ea"/>
                <a:cs typeface="+mj-cs"/>
              </a:rPr>
              <a:t>Благодарю за внимание!</a:t>
            </a:r>
            <a:endParaRPr lang="ru-RU" sz="6400" dirty="0"/>
          </a:p>
        </p:txBody>
      </p:sp>
      <p:pic>
        <p:nvPicPr>
          <p:cNvPr id="6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2071702" cy="288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86116" y="3857628"/>
            <a:ext cx="4572000" cy="22220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Выборочное федеральное статистическое наблюдение за затратами на производство и (или) реализацию товаров (работ, услуг) и результатами деятельности хозяйствующих субъектов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4" name="Двойная волна 13"/>
          <p:cNvSpPr/>
          <p:nvPr/>
        </p:nvSpPr>
        <p:spPr>
          <a:xfrm>
            <a:off x="285720" y="1214422"/>
            <a:ext cx="8501122" cy="1071570"/>
          </a:xfrm>
          <a:prstGeom prst="doubleWave">
            <a:avLst/>
          </a:prstGeom>
          <a:solidFill>
            <a:schemeClr val="accent1">
              <a:alpha val="26000"/>
            </a:schemeClr>
          </a:solidFill>
          <a:ln w="38100" cmpd="dbl">
            <a:solidFill>
              <a:schemeClr val="accent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наблюдении участвуют 7 категорий респондентов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" name="Схема 32"/>
          <p:cNvGraphicFramePr/>
          <p:nvPr/>
        </p:nvGraphicFramePr>
        <p:xfrm>
          <a:off x="785786" y="2357430"/>
          <a:ext cx="7929618" cy="4349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22D5F134-23D6-4944-A372-84D6790477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>
                                            <p:graphicEl>
                                              <a:dgm id="{22D5F134-23D6-4944-A372-84D6790477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50088669-D9D5-4EC0-A5DA-0AD1341D0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>
                                            <p:graphicEl>
                                              <a:dgm id="{50088669-D9D5-4EC0-A5DA-0AD1341D0F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F5BCA967-7156-4693-8558-E09C74D20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>
                                            <p:graphicEl>
                                              <a:dgm id="{F5BCA967-7156-4693-8558-E09C74D20E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FD47B02A-FA7C-460A-9F91-2493F541B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>
                                            <p:graphicEl>
                                              <a:dgm id="{FD47B02A-FA7C-460A-9F91-2493F541B5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4E8036CF-2E8B-4583-953C-AF7BBD8C73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>
                                            <p:graphicEl>
                                              <a:dgm id="{4E8036CF-2E8B-4583-953C-AF7BBD8C73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37BDB5C9-C606-436B-B463-2C8230B7B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>
                                            <p:graphicEl>
                                              <a:dgm id="{37BDB5C9-C606-436B-B463-2C8230B7B9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5D87A3AA-CC0F-4B8B-BB77-071F07E761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>
                                            <p:graphicEl>
                                              <a:dgm id="{5D87A3AA-CC0F-4B8B-BB77-071F07E761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dgm id="{7ED3E8EB-AFC9-483B-8EB9-C49915CE46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>
                                            <p:graphicEl>
                                              <a:dgm id="{7ED3E8EB-AFC9-483B-8EB9-C49915CE46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142984"/>
            <a:ext cx="7786742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Крупные и средние коммерческие организации</a:t>
            </a:r>
            <a:endParaRPr lang="ru-RU" sz="24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5143512"/>
            <a:ext cx="4000528" cy="1384995"/>
          </a:xfrm>
          <a:prstGeom prst="rect">
            <a:avLst/>
          </a:prstGeom>
          <a:solidFill>
            <a:schemeClr val="accent1">
              <a:lumMod val="40000"/>
              <a:lumOff val="60000"/>
              <a:alpha val="53000"/>
            </a:schemeClr>
          </a:solidFill>
          <a:ln w="22225" cmpd="dbl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Информационно-разъяснительная работа с дополнительно включенными организациями начнется с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марта 2012 года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(проведение обучающих семинаров и обеспечение инструктивным материалом). </a:t>
            </a: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Ведение мониторинга.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20802261">
            <a:off x="7706299" y="3747763"/>
            <a:ext cx="428628" cy="1214446"/>
          </a:xfrm>
          <a:prstGeom prst="curvedLeftArrow">
            <a:avLst>
              <a:gd name="adj1" fmla="val 26986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31" name="Схема 30"/>
          <p:cNvGraphicFramePr/>
          <p:nvPr/>
        </p:nvGraphicFramePr>
        <p:xfrm>
          <a:off x="714348" y="1643050"/>
          <a:ext cx="75724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8596" y="142852"/>
            <a:ext cx="8358246" cy="785818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8596" y="1071546"/>
            <a:ext cx="8358246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Мониторинг крупных и средних организаций по выполнению подготовительной работы по форме № ТЗВ-КСП (на 28.02.2012)</a:t>
            </a:r>
            <a:endParaRPr kumimoji="0" lang="ru-RU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928802"/>
          <a:ext cx="8643998" cy="234024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686840"/>
                <a:gridCol w="1516491"/>
                <a:gridCol w="1440667"/>
              </a:tblGrid>
              <a:tr h="695393">
                <a:tc>
                  <a:txBody>
                    <a:bodyPr/>
                    <a:lstStyle/>
                    <a:p>
                      <a:pPr algn="ctr" fontAlgn="ctr"/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08000" algn="ctr" fontAlgn="ctr"/>
                      <a:r>
                        <a:rPr lang="ru-RU" sz="16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Подлежат </a:t>
                      </a:r>
                      <a:br>
                        <a:rPr lang="ru-RU" sz="1600" u="none" strike="noStrike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60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наблюдению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08000"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% к итогу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4034">
                <a:tc>
                  <a:txBody>
                    <a:bodyPr/>
                    <a:lstStyle/>
                    <a:p>
                      <a:pPr marL="18000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ПО КРАЮ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1329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4034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9122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осуществляют подготовительную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работу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95,3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768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запланировали выполнение работы на март 2012 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9979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отказ от участия в наблюдении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2844" y="4429132"/>
            <a:ext cx="900115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Отказ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 участия в наблюдении – ООО «Система»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Зарегистрировано и осуществляет деятельность в г. Красноярске.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Вид экономической деятельности «Обработка отходов и лома черных металлов».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142984"/>
            <a:ext cx="7786742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Крупные и средние коммерческие организации</a:t>
            </a:r>
            <a:endParaRPr lang="ru-RU" sz="24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5143512"/>
            <a:ext cx="4000528" cy="1384995"/>
          </a:xfrm>
          <a:prstGeom prst="rect">
            <a:avLst/>
          </a:prstGeom>
          <a:solidFill>
            <a:schemeClr val="accent1">
              <a:lumMod val="40000"/>
              <a:lumOff val="60000"/>
              <a:alpha val="53000"/>
            </a:schemeClr>
          </a:solidFill>
          <a:ln w="22225" cmpd="dbl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Информационно-разъяснительная работа с дополнительно включенными организациями начнется с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марта 2012 года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(проведение обучающих семинаров и обеспечение инструктивным материалом). </a:t>
            </a:r>
          </a:p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Ведение мониторинга.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20802261">
            <a:off x="7706299" y="3747763"/>
            <a:ext cx="428628" cy="1214446"/>
          </a:xfrm>
          <a:prstGeom prst="curvedLeftArrow">
            <a:avLst>
              <a:gd name="adj1" fmla="val 26986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31" name="Схема 30"/>
          <p:cNvGraphicFramePr/>
          <p:nvPr/>
        </p:nvGraphicFramePr>
        <p:xfrm>
          <a:off x="714348" y="1643050"/>
          <a:ext cx="75724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071546"/>
            <a:ext cx="821537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Крупные и средние коммерческие организации</a:t>
            </a:r>
            <a:endParaRPr lang="ru-RU" sz="24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Загнутый угол 15"/>
          <p:cNvSpPr/>
          <p:nvPr/>
        </p:nvSpPr>
        <p:spPr>
          <a:xfrm>
            <a:off x="1357290" y="1857364"/>
            <a:ext cx="7572428" cy="4565636"/>
          </a:xfrm>
          <a:prstGeom prst="foldedCorner">
            <a:avLst/>
          </a:prstGeom>
          <a:blipFill>
            <a:blip r:embed="rId4" cstate="print"/>
            <a:tile tx="0" ty="0" sx="100000" sy="100000" flip="none" algn="tl"/>
          </a:blipFill>
          <a:ln w="22225" cmpd="dbl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indent="450215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Срок окончательной рассылки обобщающего инструктивного письма и бланков форм наблюдения         № ТЗВ-КСП всем «крупным и средним» организациям согласно уточненному перечню - </a:t>
            </a:r>
            <a:r>
              <a:rPr lang="ru-RU" sz="2100" dirty="0" smtClean="0"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2100" dirty="0" smtClean="0">
                <a:latin typeface="Arial" pitchFamily="34" charset="0"/>
                <a:ea typeface="Calibri"/>
                <a:cs typeface="Arial" pitchFamily="34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Calibri"/>
                <a:cs typeface="Arial" pitchFamily="34" charset="0"/>
              </a:rPr>
              <a:t>29 февраля 2012 года </a:t>
            </a:r>
          </a:p>
          <a:p>
            <a:pPr indent="450215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совместно со статистическим инструментарием                              по форме № 1-предприятие                                                         «Основные сведения о деятельности организации»                               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(</a:t>
            </a:r>
            <a:r>
              <a:rPr lang="ru-RU" dirty="0" smtClean="0">
                <a:solidFill>
                  <a:srgbClr val="3C7094"/>
                </a:solidFill>
                <a:latin typeface="Arial" pitchFamily="34" charset="0"/>
                <a:ea typeface="Calibri"/>
                <a:cs typeface="Arial" pitchFamily="34" charset="0"/>
              </a:rPr>
              <a:t>обоснование: форма № ТЗВ-КСП является приложением к форме № 1-предприятие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).</a:t>
            </a:r>
            <a:endParaRPr lang="ru-RU" dirty="0"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142844" y="3429000"/>
            <a:ext cx="1143008" cy="1071570"/>
          </a:xfrm>
          <a:prstGeom prst="striped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034" y="1071546"/>
            <a:ext cx="828680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Бюджетные учреждения </a:t>
            </a:r>
          </a:p>
          <a:p>
            <a:pPr lvl="0" algn="ctr"/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(представляют форму № </a:t>
            </a:r>
            <a:r>
              <a:rPr lang="ru-RU" sz="24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ТЗВ-бюджет</a:t>
            </a: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 по выборке)</a:t>
            </a:r>
            <a:endParaRPr lang="ru-RU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Схема 21"/>
          <p:cNvGraphicFramePr/>
          <p:nvPr/>
        </p:nvGraphicFramePr>
        <p:xfrm>
          <a:off x="714348" y="2143116"/>
          <a:ext cx="8215370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5786454"/>
            <a:ext cx="8286808" cy="923330"/>
          </a:xfrm>
          <a:prstGeom prst="rect">
            <a:avLst/>
          </a:prstGeom>
          <a:ln w="28575" cmpd="dbl">
            <a:solidFill>
              <a:schemeClr val="tx1"/>
            </a:solidFill>
            <a:prstDash val="solid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spc="-20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Окончательная рассылка обобщающего инструктивного письма и бланка формы наблюдения № </a:t>
            </a:r>
            <a:r>
              <a:rPr kumimoji="0" lang="ru-RU" i="0" u="none" strike="noStrike" cap="none" spc="-20" normalizeH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ТЗВ-Бюджет</a:t>
            </a:r>
            <a:r>
              <a:rPr kumimoji="0" lang="ru-RU" i="0" u="none" strike="noStrike" cap="none" spc="-20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всем бюджетным учреждениям, включенным в выборку, осуществлена </a:t>
            </a:r>
            <a:r>
              <a:rPr lang="ru-RU" spc="-2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13</a:t>
            </a:r>
            <a:r>
              <a:rPr kumimoji="0" lang="ru-RU" i="0" u="none" strike="noStrike" cap="none" spc="-20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февраля 2012 года</a:t>
            </a:r>
            <a:r>
              <a:rPr kumimoji="0" lang="ru-RU" i="0" u="none" strike="noStrike" cap="none" spc="-20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i="0" u="none" strike="noStrike" cap="none" spc="-20" normalizeH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F50F36DD-78A0-438A-8A05-7BB3A85FD4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graphicEl>
                                              <a:dgm id="{F50F36DD-78A0-438A-8A05-7BB3A85FD4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0AB18941-DE55-4FD5-9C6F-82912BBF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>
                                            <p:graphicEl>
                                              <a:dgm id="{0AB18941-DE55-4FD5-9C6F-82912BBFD6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CA3B087B-5725-4BD2-A10C-CE66DCA775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>
                                            <p:graphicEl>
                                              <a:dgm id="{CA3B087B-5725-4BD2-A10C-CE66DCA775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F44EEB48-397E-492D-8FDE-F9EA0E631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>
                                            <p:graphicEl>
                                              <a:dgm id="{F44EEB48-397E-492D-8FDE-F9EA0E631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7585B4EE-57F6-4268-860B-168D64F2F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>
                                            <p:graphicEl>
                                              <a:dgm id="{7585B4EE-57F6-4268-860B-168D64F2FB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42852"/>
            <a:ext cx="8215370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  <a:ln cap="rnd" cmpd="sng">
            <a:solidFill>
              <a:schemeClr val="bg2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ПОДГОТОВИТЕЛЬНЫЙ ЭТАП К ПРОВЕДЕНИЮ НАБЛЮДЕНИЯ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2852"/>
            <a:ext cx="3127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Documents and Settings\amineyev\Рабочий стол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29307"/>
            <a:ext cx="667498" cy="92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142984"/>
            <a:ext cx="8286808" cy="104644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Наблюдение за составом введенных в действие машин, оборудования, транспортных средств, инвентаря</a:t>
            </a:r>
          </a:p>
          <a:p>
            <a:pPr algn="ctr"/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(форма № ТЗВ-ОФ)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357290" y="2285992"/>
            <a:ext cx="7429552" cy="4214842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8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19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Инструктивное письмо крупным и средним организациям, некоммерческим организациям, включая  бюджетные, направлено 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27 февраля 2012 года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indent="45085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совместно с формами, содержащими сведения о наличии и движении основных фондов, </a:t>
            </a:r>
          </a:p>
          <a:p>
            <a:pPr lvl="0" indent="45085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№ 11 и № 11 (краткая).</a:t>
            </a:r>
          </a:p>
        </p:txBody>
      </p:sp>
      <p:sp>
        <p:nvSpPr>
          <p:cNvPr id="14" name="Штриховая стрелка вправо 13"/>
          <p:cNvSpPr/>
          <p:nvPr/>
        </p:nvSpPr>
        <p:spPr>
          <a:xfrm>
            <a:off x="142844" y="3429000"/>
            <a:ext cx="1143008" cy="1071570"/>
          </a:xfrm>
          <a:prstGeom prst="striped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1907</TotalTime>
  <Words>1461</Words>
  <Application>Microsoft Office PowerPoint</Application>
  <PresentationFormat>Экран (4:3)</PresentationFormat>
  <Paragraphs>290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Поток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sberezovskaya</cp:lastModifiedBy>
  <cp:revision>221</cp:revision>
  <dcterms:modified xsi:type="dcterms:W3CDTF">2012-02-29T01:14:45Z</dcterms:modified>
</cp:coreProperties>
</file>