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atr-sz.ru\main\&#1048;&#1055;&#1069;&#1080;&#1043;\+1_&#1055;&#1088;&#1086;&#1077;&#1082;&#1090;&#1099;\&#1043;&#1057;&#1054;&#1058;%20&#1085;.&#1087;.%20&#1050;&#1088;&#1072;&#1089;&#1085;&#1086;&#1103;&#1088;&#1089;&#1082;&#1086;&#1075;&#1086;%20&#1082;&#1088;&#1072;&#1103;\&#1056;&#1072;&#1073;&#1086;&#1095;&#1080;&#1077;%20&#1084;&#1072;&#1090;&#1077;&#1088;&#1080;&#1072;&#1083;&#1099;\&#1058;&#1041;&#1054;\&#1058;&#1088;&#1072;&#1085;&#1089;&#1087;&#1086;&#1088;&#1090;&#1080;&#1088;&#1086;&#1074;&#1082;&#1072;\&#1055;&#1088;&#1086;&#1075;&#1085;&#1086;&#1079;_&#1101;&#1074;&#1086;&#1083;&#1102;&#1094;&#1080;&#1086;&#1085;_&#1082;&#1086;&#1085;&#1090;&#1077;&#1081;&#1085;&#1077;&#1088;&#1099;_&#1076;&#1083;&#1103;%20&#1043;&#1048;&#1057;_new_&#1056;&#1072;&#1079;&#1076;&#1057;&#1073;&#1086;&#1088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atr-sz.ru\main\&#1048;&#1055;&#1069;&#1080;&#1043;\+1_&#1055;&#1088;&#1086;&#1077;&#1082;&#1090;&#1099;\&#1043;&#1057;&#1054;&#1058;%20&#1085;.&#1087;.%20&#1050;&#1088;&#1072;&#1089;&#1085;&#1086;&#1103;&#1088;&#1089;&#1082;&#1086;&#1075;&#1086;%20&#1082;&#1088;&#1072;&#1103;\&#1056;&#1072;&#1073;&#1086;&#1095;&#1080;&#1077;%20&#1084;&#1072;&#1090;&#1077;&#1088;&#1080;&#1072;&#1083;&#1099;\&#1058;&#1041;&#1054;\&#1058;&#1088;&#1072;&#1085;&#1089;&#1087;&#1086;&#1088;&#1090;&#1080;&#1088;&#1086;&#1074;&#1082;&#1072;\&#1055;&#1088;&#1086;&#1075;&#1085;&#1086;&#1079;_&#1101;&#1074;&#1086;&#1083;&#1102;&#1094;&#1080;&#1086;&#1085;_&#1082;&#1086;&#1085;&#1090;&#1077;&#1081;&#1085;&#1077;&#1088;&#1099;_&#1076;&#1083;&#1103;%20&#1043;&#1048;&#1057;_new_&#1056;&#1072;&#1079;&#1076;&#1057;&#1073;&#1086;&#1088;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atr-sz.ru\main\&#1048;&#1055;&#1069;&#1080;&#1043;\+1_&#1055;&#1088;&#1086;&#1077;&#1082;&#1090;&#1099;\&#1043;&#1057;&#1054;&#1058;%20&#1085;.&#1087;.%20&#1050;&#1088;&#1072;&#1089;&#1085;&#1086;&#1103;&#1088;&#1089;&#1082;&#1086;&#1075;&#1086;%20&#1082;&#1088;&#1072;&#1103;\&#1056;&#1072;&#1073;&#1086;&#1095;&#1080;&#1077;%20&#1084;&#1072;&#1090;&#1077;&#1088;&#1080;&#1072;&#1083;&#1099;\&#1058;&#1041;&#1054;\&#1058;&#1088;&#1072;&#1085;&#1089;&#1087;&#1086;&#1088;&#1090;&#1080;&#1088;&#1086;&#1074;&#1082;&#1072;\&#1055;&#1088;&#1086;&#1075;&#1085;&#1086;&#1079;_&#1101;&#1074;&#1086;&#1083;&#1102;&#1094;&#1080;&#1086;&#1085;_&#1082;&#1086;&#1085;&#1090;&#1077;&#1081;&#1085;&#1077;&#1088;&#1099;_&#1076;&#1083;&#1103;%20&#1043;&#1048;&#1057;_new_&#1056;&#1072;&#1079;&#1076;&#1057;&#1073;&#1086;&#1088;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'Графики по прогнозу ТБО'!$G$5</c:f>
              <c:strCache>
                <c:ptCount val="1"/>
                <c:pt idx="0">
                  <c:v>Абанский район</c:v>
                </c:pt>
              </c:strCache>
            </c:strRef>
          </c:tx>
          <c:dLbls>
            <c:dLbl>
              <c:idx val="0"/>
              <c:layout>
                <c:manualLayout>
                  <c:x val="6.9067947088514332E-3"/>
                  <c:y val="-2.8772784118027341E-2"/>
                </c:manualLayout>
              </c:layout>
              <c:showVal val="1"/>
            </c:dLbl>
            <c:dLbl>
              <c:idx val="1"/>
              <c:layout>
                <c:manualLayout>
                  <c:x val="1.0360192063277141E-2"/>
                  <c:y val="-2.3977320098356111E-2"/>
                </c:manualLayout>
              </c:layout>
              <c:showVal val="1"/>
            </c:dLbl>
            <c:dLbl>
              <c:idx val="2"/>
              <c:layout>
                <c:manualLayout>
                  <c:x val="1.0360192063277141E-2"/>
                  <c:y val="-3.8363712157369806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'Графики по прогнозу ТБО'!$H$4:$K$4</c:f>
              <c:strCache>
                <c:ptCount val="4"/>
                <c:pt idx="0">
                  <c:v>2015 г.</c:v>
                </c:pt>
                <c:pt idx="1">
                  <c:v>2020 г.</c:v>
                </c:pt>
                <c:pt idx="2">
                  <c:v>2025 г.</c:v>
                </c:pt>
                <c:pt idx="3">
                  <c:v>2035 г.</c:v>
                </c:pt>
              </c:strCache>
            </c:strRef>
          </c:cat>
          <c:val>
            <c:numRef>
              <c:f>'Графики по прогнозу ТБО'!$H$5:$K$5</c:f>
              <c:numCache>
                <c:formatCode>#,##0</c:formatCode>
                <c:ptCount val="4"/>
                <c:pt idx="0">
                  <c:v>9886.8971281480626</c:v>
                </c:pt>
                <c:pt idx="1">
                  <c:v>9976.7483419244509</c:v>
                </c:pt>
                <c:pt idx="2">
                  <c:v>9658.7788033159777</c:v>
                </c:pt>
                <c:pt idx="3">
                  <c:v>9102.2587083805374</c:v>
                </c:pt>
              </c:numCache>
            </c:numRef>
          </c:val>
        </c:ser>
        <c:shape val="box"/>
        <c:axId val="72299264"/>
        <c:axId val="72300800"/>
        <c:axId val="0"/>
      </c:bar3DChart>
      <c:catAx>
        <c:axId val="72299264"/>
        <c:scaling>
          <c:orientation val="minMax"/>
        </c:scaling>
        <c:axPos val="b"/>
        <c:tickLblPos val="nextTo"/>
        <c:crossAx val="72300800"/>
        <c:crosses val="autoZero"/>
        <c:auto val="1"/>
        <c:lblAlgn val="ctr"/>
        <c:lblOffset val="100"/>
      </c:catAx>
      <c:valAx>
        <c:axId val="72300800"/>
        <c:scaling>
          <c:orientation val="minMax"/>
          <c:min val="0"/>
        </c:scaling>
        <c:axPos val="l"/>
        <c:majorGridlines/>
        <c:numFmt formatCode="#,##0" sourceLinked="1"/>
        <c:tickLblPos val="nextTo"/>
        <c:crossAx val="72299264"/>
        <c:crosses val="autoZero"/>
        <c:crossBetween val="between"/>
      </c:valAx>
    </c:plotArea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1"/>
          <c:order val="0"/>
          <c:tx>
            <c:strRef>
              <c:f>'Графики по прогнозу ТБО'!$G$40</c:f>
              <c:strCache>
                <c:ptCount val="1"/>
                <c:pt idx="0">
                  <c:v>Тасеевский район</c:v>
                </c:pt>
              </c:strCache>
            </c:strRef>
          </c:tx>
          <c:dLbls>
            <c:dLbl>
              <c:idx val="0"/>
              <c:layout>
                <c:manualLayout>
                  <c:x val="-2.9586143434555002E-3"/>
                  <c:y val="-1.0384334862910427E-2"/>
                </c:manualLayout>
              </c:layout>
              <c:showVal val="1"/>
            </c:dLbl>
            <c:dLbl>
              <c:idx val="1"/>
              <c:layout>
                <c:manualLayout>
                  <c:x val="2.0710300404188649E-2"/>
                  <c:y val="-2.0768669725820848E-2"/>
                </c:manualLayout>
              </c:layout>
              <c:showVal val="1"/>
            </c:dLbl>
            <c:dLbl>
              <c:idx val="2"/>
              <c:layout>
                <c:manualLayout>
                  <c:x val="1.1834457373822101E-2"/>
                  <c:y val="-4.6729506883096919E-2"/>
                </c:manualLayout>
              </c:layout>
              <c:showVal val="1"/>
            </c:dLbl>
            <c:dLbl>
              <c:idx val="3"/>
              <c:layout>
                <c:manualLayout>
                  <c:x val="1.7751686060733022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'Графики по прогнозу ТБО'!$H$4:$K$4</c:f>
              <c:strCache>
                <c:ptCount val="4"/>
                <c:pt idx="0">
                  <c:v>2015 г.</c:v>
                </c:pt>
                <c:pt idx="1">
                  <c:v>2020 г.</c:v>
                </c:pt>
                <c:pt idx="2">
                  <c:v>2025 г.</c:v>
                </c:pt>
                <c:pt idx="3">
                  <c:v>2035 г.</c:v>
                </c:pt>
              </c:strCache>
            </c:strRef>
          </c:cat>
          <c:val>
            <c:numRef>
              <c:f>'Графики по прогнозу ТБО'!$H$40:$K$40</c:f>
              <c:numCache>
                <c:formatCode>#,##0</c:formatCode>
                <c:ptCount val="4"/>
                <c:pt idx="0">
                  <c:v>5139.0114733088094</c:v>
                </c:pt>
                <c:pt idx="1">
                  <c:v>5029.9661003481388</c:v>
                </c:pt>
                <c:pt idx="2">
                  <c:v>4772.3597242762244</c:v>
                </c:pt>
                <c:pt idx="3">
                  <c:v>4295.0804704726224</c:v>
                </c:pt>
              </c:numCache>
            </c:numRef>
          </c:val>
        </c:ser>
        <c:shape val="box"/>
        <c:axId val="72349952"/>
        <c:axId val="72843264"/>
        <c:axId val="0"/>
      </c:bar3DChart>
      <c:catAx>
        <c:axId val="72349952"/>
        <c:scaling>
          <c:orientation val="minMax"/>
        </c:scaling>
        <c:axPos val="b"/>
        <c:tickLblPos val="nextTo"/>
        <c:crossAx val="72843264"/>
        <c:crosses val="autoZero"/>
        <c:auto val="1"/>
        <c:lblAlgn val="ctr"/>
        <c:lblOffset val="100"/>
      </c:catAx>
      <c:valAx>
        <c:axId val="72843264"/>
        <c:scaling>
          <c:orientation val="minMax"/>
          <c:min val="0"/>
        </c:scaling>
        <c:axPos val="l"/>
        <c:majorGridlines/>
        <c:numFmt formatCode="#,##0" sourceLinked="1"/>
        <c:tickLblPos val="nextTo"/>
        <c:crossAx val="72349952"/>
        <c:crosses val="autoZero"/>
        <c:crossBetween val="between"/>
      </c:valAx>
    </c:plotArea>
    <c:plotVisOnly val="1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36"/>
          <c:order val="0"/>
          <c:tx>
            <c:strRef>
              <c:f>'Графики по прогнозу ТБО'!$G$23</c:f>
              <c:strCache>
                <c:ptCount val="1"/>
                <c:pt idx="0">
                  <c:v>Дзержинский район</c:v>
                </c:pt>
              </c:strCache>
            </c:strRef>
          </c:tx>
          <c:dLbls>
            <c:dLbl>
              <c:idx val="2"/>
              <c:layout>
                <c:manualLayout>
                  <c:x val="1.6684047707618464E-2"/>
                  <c:y val="-4.6296296296296493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'Графики по прогнозу ТБО'!$H$4:$K$4</c:f>
              <c:strCache>
                <c:ptCount val="4"/>
                <c:pt idx="0">
                  <c:v>2015 г.</c:v>
                </c:pt>
                <c:pt idx="1">
                  <c:v>2020 г.</c:v>
                </c:pt>
                <c:pt idx="2">
                  <c:v>2025 г.</c:v>
                </c:pt>
                <c:pt idx="3">
                  <c:v>2035 г.</c:v>
                </c:pt>
              </c:strCache>
            </c:strRef>
          </c:cat>
          <c:val>
            <c:numRef>
              <c:f>'Графики по прогнозу ТБО'!$H$23:$K$23</c:f>
              <c:numCache>
                <c:formatCode>#,##0</c:formatCode>
                <c:ptCount val="4"/>
                <c:pt idx="0">
                  <c:v>6408.4386604251704</c:v>
                </c:pt>
                <c:pt idx="1">
                  <c:v>6294.4548905004995</c:v>
                </c:pt>
                <c:pt idx="2">
                  <c:v>6066.2202342241644</c:v>
                </c:pt>
                <c:pt idx="3">
                  <c:v>5659.6625901890193</c:v>
                </c:pt>
              </c:numCache>
            </c:numRef>
          </c:val>
        </c:ser>
        <c:shape val="box"/>
        <c:axId val="72863744"/>
        <c:axId val="72865280"/>
        <c:axId val="0"/>
      </c:bar3DChart>
      <c:catAx>
        <c:axId val="72863744"/>
        <c:scaling>
          <c:orientation val="minMax"/>
        </c:scaling>
        <c:axPos val="b"/>
        <c:tickLblPos val="nextTo"/>
        <c:crossAx val="72865280"/>
        <c:crosses val="autoZero"/>
        <c:auto val="1"/>
        <c:lblAlgn val="ctr"/>
        <c:lblOffset val="100"/>
      </c:catAx>
      <c:valAx>
        <c:axId val="72865280"/>
        <c:scaling>
          <c:orientation val="minMax"/>
          <c:min val="0"/>
        </c:scaling>
        <c:axPos val="l"/>
        <c:majorGridlines/>
        <c:numFmt formatCode="#,##0" sourceLinked="1"/>
        <c:tickLblPos val="nextTo"/>
        <c:crossAx val="72863744"/>
        <c:crosses val="autoZero"/>
        <c:crossBetween val="between"/>
      </c:valAx>
    </c:plotArea>
    <c:plotVisOnly val="1"/>
  </c:chart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28ECE-8F80-4958-88D6-D6C51191D35B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87650-425B-4229-B67D-B604FC11DC7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0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1F3B6B-5571-422E-B27B-FF982200F42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Указан населенный пункт-ориентир. При размещении объектов переработки и захоронения эти населенные пункты следует считать условным ориентиром. Фактически переработка и захоронение отходов могут располагаться как на одной промплощадке, так и на разных, в том числе на нескольких площадках</a:t>
            </a: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25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36A22D-AE01-46F1-BF64-4EE3AB16E7F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1F80-D4C3-4946-8564-C93CBD694B18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C6F0-2BF9-4DCC-815D-A6C434D0A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1F80-D4C3-4946-8564-C93CBD694B18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C6F0-2BF9-4DCC-815D-A6C434D0A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1F80-D4C3-4946-8564-C93CBD694B18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C6F0-2BF9-4DCC-815D-A6C434D0A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1F80-D4C3-4946-8564-C93CBD694B18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C6F0-2BF9-4DCC-815D-A6C434D0A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1F80-D4C3-4946-8564-C93CBD694B18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C6F0-2BF9-4DCC-815D-A6C434D0A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1F80-D4C3-4946-8564-C93CBD694B18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C6F0-2BF9-4DCC-815D-A6C434D0A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1F80-D4C3-4946-8564-C93CBD694B18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C6F0-2BF9-4DCC-815D-A6C434D0A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1F80-D4C3-4946-8564-C93CBD694B18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C6F0-2BF9-4DCC-815D-A6C434D0A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1F80-D4C3-4946-8564-C93CBD694B18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C6F0-2BF9-4DCC-815D-A6C434D0A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1F80-D4C3-4946-8564-C93CBD694B18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C6F0-2BF9-4DCC-815D-A6C434D0A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1F80-D4C3-4946-8564-C93CBD694B18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C6F0-2BF9-4DCC-815D-A6C434D0A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31F80-D4C3-4946-8564-C93CBD694B18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8C6F0-2BF9-4DCC-815D-A6C434D0A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850" y="1052513"/>
            <a:ext cx="3890963" cy="1362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Восточный</a:t>
            </a:r>
            <a:br>
              <a:rPr lang="ru-RU" dirty="0" smtClean="0"/>
            </a:br>
            <a:r>
              <a:rPr lang="ru-RU" dirty="0" smtClean="0"/>
              <a:t> макрорайон</a:t>
            </a:r>
            <a:endParaRPr lang="ru-RU" dirty="0"/>
          </a:p>
        </p:txBody>
      </p:sp>
      <p:pic>
        <p:nvPicPr>
          <p:cNvPr id="65539" name="Picture 2" descr="J:\ИПЭиГ\+1_Проекты\ГСОТ н.п. Красноярского края\Рабочие материалы\Карты Ломтев\Слепые карты\Восточный макрорайон.jpg"/>
          <p:cNvPicPr>
            <a:picLocks noChangeAspect="1" noChangeArrowheads="1"/>
          </p:cNvPicPr>
          <p:nvPr/>
        </p:nvPicPr>
        <p:blipFill>
          <a:blip r:embed="rId2" cstate="print"/>
          <a:srcRect l="5887" t="8849" r="11038" b="5205"/>
          <a:stretch>
            <a:fillRect/>
          </a:stretch>
        </p:blipFill>
        <p:spPr bwMode="auto">
          <a:xfrm>
            <a:off x="4500563" y="214313"/>
            <a:ext cx="4349750" cy="636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Содержимое 6" descr="Абанский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 l="12245" t="2945" r="11391" b="2356"/>
          <a:stretch>
            <a:fillRect/>
          </a:stretch>
        </p:blipFill>
        <p:spPr>
          <a:xfrm>
            <a:off x="3214688" y="2286000"/>
            <a:ext cx="5837237" cy="3500438"/>
          </a:xfrm>
        </p:spPr>
      </p:pic>
      <p:sp>
        <p:nvSpPr>
          <p:cNvPr id="6656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err="1" smtClean="0"/>
              <a:t>Абанская</a:t>
            </a:r>
            <a:r>
              <a:rPr lang="ru-RU" dirty="0" smtClean="0"/>
              <a:t> технологическая зона</a:t>
            </a:r>
          </a:p>
        </p:txBody>
      </p:sp>
      <p:sp>
        <p:nvSpPr>
          <p:cNvPr id="66564" name="Содержимое 2"/>
          <p:cNvSpPr>
            <a:spLocks noGrp="1"/>
          </p:cNvSpPr>
          <p:nvPr>
            <p:ph sz="half" idx="1"/>
          </p:nvPr>
        </p:nvSpPr>
        <p:spPr>
          <a:xfrm>
            <a:off x="214313" y="1643063"/>
            <a:ext cx="3114675" cy="21145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400" b="1" smtClean="0"/>
              <a:t>Включает:</a:t>
            </a:r>
            <a:endParaRPr lang="ru-RU" sz="2400" smtClean="0"/>
          </a:p>
          <a:p>
            <a:pPr lvl="1" eaLnBrk="1" hangingPunct="1"/>
            <a:r>
              <a:rPr lang="ru-RU" sz="2000" smtClean="0"/>
              <a:t>Абанский район</a:t>
            </a:r>
          </a:p>
          <a:p>
            <a:pPr lvl="1" eaLnBrk="1" hangingPunct="1"/>
            <a:r>
              <a:rPr lang="ru-RU" sz="2000" smtClean="0"/>
              <a:t>Дзержинский район</a:t>
            </a:r>
          </a:p>
          <a:p>
            <a:pPr lvl="1" eaLnBrk="1" hangingPunct="1"/>
            <a:r>
              <a:rPr lang="ru-RU" sz="2000" smtClean="0"/>
              <a:t>Тасеевский район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Образование ТБО (т/год)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251520" y="2780928"/>
          <a:ext cx="3677538" cy="2648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half" idx="2"/>
          </p:nvPr>
        </p:nvGraphicFramePr>
        <p:xfrm>
          <a:off x="3779912" y="1268760"/>
          <a:ext cx="4292550" cy="2445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4576763" y="3861048"/>
          <a:ext cx="456723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7590" name="Прямоугольник 5"/>
          <p:cNvSpPr>
            <a:spLocks noChangeArrowheads="1"/>
          </p:cNvSpPr>
          <p:nvPr/>
        </p:nvSpPr>
        <p:spPr bwMode="auto">
          <a:xfrm>
            <a:off x="209550" y="44450"/>
            <a:ext cx="1368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2" charset="0"/>
              </a:rPr>
              <a:t>Абанская ТЗ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Абанская ТЗ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68611" name="Содержимое 4" descr="Абан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98513" y="1030288"/>
            <a:ext cx="7359650" cy="5207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Объекты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35279" cy="456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323"/>
                <a:gridCol w="1995315"/>
                <a:gridCol w="1625813"/>
                <a:gridCol w="1847514"/>
                <a:gridCol w="1995314"/>
              </a:tblGrid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Код объекта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Район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Положение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Вид объекта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Статус</a:t>
                      </a:r>
                      <a:endParaRPr lang="ru-RU" sz="1600" b="1" i="0" u="sng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Абанский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с. Почет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МПС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муниципальный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Абанский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с. Долгий Мост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МПС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муниципальный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Абанский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вблизи г.Абан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предприятие комплексной переработки ТБО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межмуниципальный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Абанский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вблизи г.Абан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полигон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межмуниципальный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Дзержинский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с.Дзержинское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МПС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муниципальный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Тасеевский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с.Тасеево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МПС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муниципальный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Тасеевский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д. Луговая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станция временного накопления с установкой для компостирования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муниципальный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9691" name="Прямоугольник 4"/>
          <p:cNvSpPr>
            <a:spLocks noChangeArrowheads="1"/>
          </p:cNvSpPr>
          <p:nvPr/>
        </p:nvSpPr>
        <p:spPr bwMode="auto">
          <a:xfrm>
            <a:off x="250825" y="188913"/>
            <a:ext cx="1368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2" charset="0"/>
              </a:rPr>
              <a:t>Абанская ТЗ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Станция временного накопления с установкой для компостирования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388" y="1600200"/>
          <a:ext cx="8640963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956"/>
                <a:gridCol w="1607621"/>
                <a:gridCol w="1688001"/>
                <a:gridCol w="1527239"/>
                <a:gridCol w="1607621"/>
                <a:gridCol w="1165525"/>
              </a:tblGrid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Код объекта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Район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Населенный пункт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Мощность , тыс. т/год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Ввод в эксплуатацию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Стоимость, млн.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руб.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Тасеевский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д. Луговая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0,04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0682" name="Прямоугольник 4"/>
          <p:cNvSpPr>
            <a:spLocks noChangeArrowheads="1"/>
          </p:cNvSpPr>
          <p:nvPr/>
        </p:nvSpPr>
        <p:spPr bwMode="auto">
          <a:xfrm>
            <a:off x="250825" y="188913"/>
            <a:ext cx="1368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2" charset="0"/>
              </a:rPr>
              <a:t>Абанская ТЗ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МПС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388" y="1600200"/>
          <a:ext cx="8640963" cy="206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956"/>
                <a:gridCol w="1607621"/>
                <a:gridCol w="1688001"/>
                <a:gridCol w="1527239"/>
                <a:gridCol w="1607621"/>
                <a:gridCol w="1165525"/>
              </a:tblGrid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Код объекта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Район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Населенный пункт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Мощность , тыс. т/год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Ввод в эксплуатацию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Стоимость, млн.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руб.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Абанский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с. Почет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3,0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Абанский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с. Долгий Мост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3,0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Дзержинский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с.Дзержинское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Тасеевский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с.Тасеево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1727" name="Прямоугольник 3"/>
          <p:cNvSpPr>
            <a:spLocks noChangeArrowheads="1"/>
          </p:cNvSpPr>
          <p:nvPr/>
        </p:nvSpPr>
        <p:spPr bwMode="auto">
          <a:xfrm>
            <a:off x="179388" y="188913"/>
            <a:ext cx="1368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2" charset="0"/>
              </a:rPr>
              <a:t>Абанская ТЗ</a:t>
            </a:r>
          </a:p>
          <a:p>
            <a:endParaRPr lang="ru-RU">
              <a:latin typeface="Calibri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Мусороперерабатывающие предприятия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323850" y="1484313"/>
          <a:ext cx="8496942" cy="1158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78424"/>
                <a:gridCol w="2009902"/>
                <a:gridCol w="1637698"/>
                <a:gridCol w="1861019"/>
                <a:gridCol w="2009899"/>
              </a:tblGrid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smtClean="0"/>
                        <a:t>Код объекта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43776" marR="43776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smtClean="0"/>
                        <a:t>Район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43776" marR="43776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smtClean="0"/>
                        <a:t>Положение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43776" marR="43776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smtClean="0"/>
                        <a:t>Вид объекта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43776" marR="43776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smtClean="0"/>
                        <a:t>Статус</a:t>
                      </a:r>
                      <a:endParaRPr lang="ru-RU" sz="1600" b="1" i="0" u="sng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43776" marR="43776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/>
                        <a:t>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3776" marR="43776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/>
                        <a:t>Абанский район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3776" marR="43776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/>
                        <a:t>вблизи г.Абан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3776" marR="43776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/>
                        <a:t>Предприятие переработки </a:t>
                      </a:r>
                      <a:r>
                        <a:rPr lang="ru-RU" sz="1600" u="none" strike="noStrike" dirty="0"/>
                        <a:t>ТБО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3776" marR="43776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/>
                        <a:t>межмуниципальный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3776" marR="43776"/>
                </a:tc>
              </a:tr>
            </a:tbl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323850" y="3141663"/>
          <a:ext cx="8501123" cy="1473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2183"/>
                <a:gridCol w="2348266"/>
                <a:gridCol w="2159984"/>
                <a:gridCol w="1502749"/>
                <a:gridCol w="1437941"/>
              </a:tblGrid>
              <a:tr h="74168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Очереди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Мощность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Технология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Год ввода в эксплуатацию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Стоимость , млн. руб.</a:t>
                      </a:r>
                      <a:endParaRPr lang="ru-R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20,0</a:t>
                      </a:r>
                      <a:endParaRPr lang="ru-RU" sz="1600" dirty="0"/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lang="ru-RU" sz="1600" u="none" strike="noStrike" dirty="0" smtClean="0"/>
                        <a:t>механизированная сортировка с ручным отбором вторсырья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84,0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747" name="Прямоугольник 6"/>
          <p:cNvSpPr>
            <a:spLocks noChangeArrowheads="1"/>
          </p:cNvSpPr>
          <p:nvPr/>
        </p:nvSpPr>
        <p:spPr bwMode="auto">
          <a:xfrm>
            <a:off x="179388" y="188913"/>
            <a:ext cx="1368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2" charset="0"/>
              </a:rPr>
              <a:t>Абанская ТЗ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Полигоны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07950" y="1600200"/>
          <a:ext cx="9036494" cy="1259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04056"/>
                <a:gridCol w="1080120"/>
                <a:gridCol w="864096"/>
                <a:gridCol w="1152128"/>
                <a:gridCol w="720080"/>
                <a:gridCol w="648072"/>
                <a:gridCol w="720080"/>
                <a:gridCol w="1152128"/>
                <a:gridCol w="1008112"/>
                <a:gridCol w="1187622"/>
              </a:tblGrid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dirty="0" smtClean="0"/>
                        <a:t>Код</a:t>
                      </a:r>
                      <a:endParaRPr lang="ru-RU" sz="14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dirty="0" err="1" smtClean="0"/>
                        <a:t>Положе-ние</a:t>
                      </a:r>
                      <a:endParaRPr lang="ru-RU" sz="14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dirty="0" smtClean="0"/>
                        <a:t>Объект </a:t>
                      </a:r>
                      <a:endParaRPr lang="ru-RU" sz="14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dirty="0" smtClean="0"/>
                        <a:t>Мощность , тыс. т/год</a:t>
                      </a:r>
                      <a:endParaRPr lang="ru-RU" sz="14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dirty="0" smtClean="0"/>
                        <a:t>Сроки</a:t>
                      </a:r>
                      <a:endParaRPr lang="ru-RU" sz="14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dirty="0" smtClean="0"/>
                        <a:t>Эксплуатация</a:t>
                      </a:r>
                      <a:endParaRPr lang="ru-RU" sz="14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dirty="0" err="1" smtClean="0"/>
                        <a:t>Мероприя-тие</a:t>
                      </a:r>
                      <a:endParaRPr lang="ru-RU" sz="14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dirty="0" smtClean="0"/>
                        <a:t>Площадь , га</a:t>
                      </a:r>
                      <a:endParaRPr lang="ru-RU" sz="14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Стоимость, млн. руб. </a:t>
                      </a: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dirty="0" smtClean="0"/>
                        <a:t>Ввод </a:t>
                      </a:r>
                      <a:endParaRPr lang="ru-RU" sz="14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dirty="0" smtClean="0"/>
                        <a:t>Вывод </a:t>
                      </a:r>
                      <a:endParaRPr lang="ru-RU" sz="14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/>
                        <a:t>вблизи г.Абан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/>
                        <a:t>полигон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11,5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dirty="0"/>
                        <a:t>2016-2018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/>
                        <a:t>2019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/>
                        <a:t>после 2035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 smtClean="0"/>
                        <a:t>строитель-ство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3774" name="Прямоугольник 3"/>
          <p:cNvSpPr>
            <a:spLocks noChangeArrowheads="1"/>
          </p:cNvSpPr>
          <p:nvPr/>
        </p:nvSpPr>
        <p:spPr bwMode="auto">
          <a:xfrm>
            <a:off x="179388" y="188913"/>
            <a:ext cx="1368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2" charset="0"/>
              </a:rPr>
              <a:t>Абанская ТЗ</a:t>
            </a:r>
          </a:p>
          <a:p>
            <a:endParaRPr lang="ru-RU">
              <a:latin typeface="Calibri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Экран (4:3)</PresentationFormat>
  <Paragraphs>155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Восточный  макрорайон</vt:lpstr>
      <vt:lpstr>Абанская технологическая зона</vt:lpstr>
      <vt:lpstr>Образование ТБО (т/год)</vt:lpstr>
      <vt:lpstr>Абанская ТЗ </vt:lpstr>
      <vt:lpstr>Объекты</vt:lpstr>
      <vt:lpstr>Станция временного накопления с установкой для компостирования</vt:lpstr>
      <vt:lpstr>МПС</vt:lpstr>
      <vt:lpstr>Мусороперерабатывающие предприятия</vt:lpstr>
      <vt:lpstr>Полигоны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Восточный  макрорайон</dc:title>
  <dc:creator>skachkova</dc:creator>
  <cp:lastModifiedBy>skachkova</cp:lastModifiedBy>
  <cp:revision>1</cp:revision>
  <dcterms:created xsi:type="dcterms:W3CDTF">2014-11-17T09:59:53Z</dcterms:created>
  <dcterms:modified xsi:type="dcterms:W3CDTF">2014-11-17T10:00:47Z</dcterms:modified>
</cp:coreProperties>
</file>