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59" r:id="rId3"/>
    <p:sldId id="267" r:id="rId4"/>
    <p:sldId id="261" r:id="rId5"/>
    <p:sldId id="266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125" y="5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DB7EF-4287-4FE8-9C16-19E58F571966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2BADF-100E-4B4E-B667-86B469127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244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0640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5160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5160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5160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5160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5160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5160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5160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 descr="C:\Users\zalega\Desktop\Красноярск 2015\Рисунки\Top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3300" cy="263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/>
        </p:nvSpPr>
        <p:spPr>
          <a:xfrm>
            <a:off x="251520" y="3059452"/>
            <a:ext cx="8101500" cy="1384800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>
              <a:buSzPct val="25000"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Метод школьной медиации как способ профилактики конфликтного поведения подростков</a:t>
            </a:r>
            <a:endParaRPr lang="ru" sz="3600" b="1" dirty="0">
              <a:solidFill>
                <a:schemeClr val="accent1">
                  <a:lumMod val="50000"/>
                </a:schemeClr>
              </a:solidFill>
              <a:latin typeface="PT Sans"/>
              <a:ea typeface="PT Sans"/>
              <a:cs typeface="PT Sans"/>
              <a:sym typeface="PT Sans"/>
            </a:endParaRPr>
          </a:p>
          <a:p>
            <a:pPr>
              <a:buSzPct val="25000"/>
            </a:pPr>
            <a:endParaRPr lang="ru" sz="3733" b="1" dirty="0">
              <a:solidFill>
                <a:srgbClr val="17365D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63" name="Shape 63" descr="F:\РАБОТА\ЗОЛОТОЕ СЕЧЕНИЕ\КРАСОБР\презентация\5-01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48495"/>
            <a:ext cx="9144000" cy="30950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3034665" y="5478980"/>
            <a:ext cx="5969400" cy="634000"/>
          </a:xfrm>
          <a:prstGeom prst="rect">
            <a:avLst/>
          </a:prstGeom>
          <a:noFill/>
          <a:ln>
            <a:noFill/>
          </a:ln>
        </p:spPr>
        <p:txBody>
          <a:bodyPr vert="horz" lIns="121900" tIns="60933" rIns="121900" bIns="60933" rtlCol="0" anchor="t" anchorCtr="0">
            <a:noAutofit/>
          </a:bodyPr>
          <a:lstStyle/>
          <a:p>
            <a:pPr algn="r">
              <a:spcBef>
                <a:spcPts val="0"/>
              </a:spcBef>
              <a:buClr>
                <a:srgbClr val="473B63"/>
              </a:buClr>
              <a:buSzPct val="25000"/>
            </a:pPr>
            <a:r>
              <a:rPr lang="ru" sz="3200" b="1" dirty="0" smtClean="0">
                <a:solidFill>
                  <a:srgbClr val="473B63"/>
                </a:solidFill>
                <a:latin typeface="PT Sans"/>
                <a:ea typeface="PT Sans"/>
                <a:cs typeface="PT Sans"/>
                <a:sym typeface="PT Sans"/>
              </a:rPr>
              <a:t>Литвинцева Л.А. </a:t>
            </a:r>
            <a:r>
              <a:rPr lang="ru" sz="3200" b="1" dirty="0">
                <a:solidFill>
                  <a:srgbClr val="473B63"/>
                </a:solidFill>
                <a:latin typeface="PT Sans"/>
                <a:ea typeface="PT Sans"/>
                <a:cs typeface="PT Sans"/>
                <a:sym typeface="PT Sans"/>
              </a:rPr>
              <a:t/>
            </a:r>
            <a:br>
              <a:rPr lang="ru" sz="3200" b="1" dirty="0">
                <a:solidFill>
                  <a:srgbClr val="473B63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2133" dirty="0" smtClean="0">
                <a:solidFill>
                  <a:srgbClr val="473B63"/>
                </a:solidFill>
                <a:latin typeface="PT Sans"/>
                <a:ea typeface="PT Sans"/>
                <a:cs typeface="PT Sans"/>
                <a:sym typeface="PT Sans"/>
              </a:rPr>
              <a:t>д</a:t>
            </a:r>
            <a:r>
              <a:rPr lang="ru" sz="2133" dirty="0" smtClean="0">
                <a:solidFill>
                  <a:srgbClr val="473B63"/>
                </a:solidFill>
                <a:latin typeface="PT Sans"/>
                <a:ea typeface="PT Sans"/>
                <a:cs typeface="PT Sans"/>
                <a:sym typeface="PT Sans"/>
              </a:rPr>
              <a:t>иректор МБОУ Гимназия № 7</a:t>
            </a:r>
            <a:endParaRPr lang="ru" sz="2133" dirty="0">
              <a:solidFill>
                <a:srgbClr val="473B63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65" name="Shape 65"/>
          <p:cNvSpPr txBox="1"/>
          <p:nvPr/>
        </p:nvSpPr>
        <p:spPr>
          <a:xfrm>
            <a:off x="535021" y="5595180"/>
            <a:ext cx="2084700" cy="401600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>
              <a:buSzPct val="25000"/>
            </a:pPr>
            <a:r>
              <a:rPr lang="ru" sz="2667" b="1" dirty="0" smtClean="0">
                <a:solidFill>
                  <a:srgbClr val="473B63"/>
                </a:solidFill>
                <a:latin typeface="PT Sans"/>
                <a:ea typeface="PT Sans"/>
                <a:cs typeface="PT Sans"/>
                <a:sym typeface="PT Sans"/>
              </a:rPr>
              <a:t>01.11.2016</a:t>
            </a:r>
            <a:endParaRPr lang="ru" sz="2667" b="1" dirty="0">
              <a:solidFill>
                <a:srgbClr val="473B63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>
              <a:buClr>
                <a:schemeClr val="dk1"/>
              </a:buClr>
            </a:pPr>
            <a:endParaRPr sz="3200" dirty="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66" name="Shape 66"/>
          <p:cNvSpPr txBox="1"/>
          <p:nvPr/>
        </p:nvSpPr>
        <p:spPr>
          <a:xfrm>
            <a:off x="876524" y="519649"/>
            <a:ext cx="4991619" cy="721999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>
              <a:buClr>
                <a:schemeClr val="lt1"/>
              </a:buClr>
              <a:buSzPct val="25000"/>
            </a:pPr>
            <a:r>
              <a:rPr lang="ru" sz="2000" b="1" dirty="0" smtClean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МУНИЦИПАЛЬНОЕ БЮДЖЕТНОЕ</a:t>
            </a:r>
            <a:endParaRPr lang="ru" sz="2000" b="1" dirty="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>
              <a:buClr>
                <a:schemeClr val="lt1"/>
              </a:buClr>
              <a:buSzPct val="25000"/>
            </a:pPr>
            <a:r>
              <a:rPr lang="ru" sz="2000" b="1" dirty="0" smtClean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ОБЩЕОБРАЗОВАТЕЛЬНОЕ  УЧРЕЖДЕНИЕ </a:t>
            </a:r>
            <a:endParaRPr lang="ru" sz="2000" b="1" dirty="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>
              <a:buClr>
                <a:schemeClr val="lt1"/>
              </a:buClr>
              <a:buSzPct val="25000"/>
            </a:pPr>
            <a:r>
              <a:rPr lang="ru-RU" sz="2000" b="1" dirty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«Гимназия</a:t>
            </a:r>
            <a:r>
              <a:rPr lang="ru" sz="2000" b="1" dirty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 № 7»</a:t>
            </a:r>
          </a:p>
        </p:txBody>
      </p:sp>
      <p:sp>
        <p:nvSpPr>
          <p:cNvPr id="67" name="Shape 67"/>
          <p:cNvSpPr/>
          <p:nvPr/>
        </p:nvSpPr>
        <p:spPr>
          <a:xfrm>
            <a:off x="1" y="2910714"/>
            <a:ext cx="2266949" cy="2545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866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 descr="C:\Users\zalega\Desktop\Красноярск 2015\Рисунки\Top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50" y="5"/>
            <a:ext cx="9153300" cy="8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288" descr="F:\РАБОТА\ЗОЛОТОЕ СЕЧЕНИЕ\КРАСОБР\презентация\5-01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703293"/>
            <a:ext cx="9144000" cy="15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67544" y="66208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Проект «Интеграция метода школьной медиации в образовательное пространство»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358" y="941676"/>
            <a:ext cx="2860458" cy="57246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Метод «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школьная медиация»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/>
              <a:t>совмещает в себе профилактическую работу, охватывающую всех участников образовательного процесса и </a:t>
            </a:r>
            <a:r>
              <a:rPr lang="ru-RU" b="1" dirty="0" smtClean="0"/>
              <a:t>восстановительную </a:t>
            </a:r>
            <a:r>
              <a:rPr lang="ru-RU" b="1" dirty="0"/>
              <a:t>практику </a:t>
            </a:r>
            <a:r>
              <a:rPr lang="ru-RU" b="1" dirty="0" smtClean="0"/>
              <a:t>(</a:t>
            </a:r>
            <a:r>
              <a:rPr lang="ru-RU" b="1" dirty="0"/>
              <a:t>когда необходимо исправление, восстановление нарушенных прав, отношений и т.д., в связи с общественно порицаемым действием, проступком, правонарушением</a:t>
            </a:r>
            <a:r>
              <a:rPr lang="ru-RU" b="1" dirty="0" smtClean="0"/>
              <a:t>)</a:t>
            </a:r>
            <a:endParaRPr lang="ru-RU" b="1" dirty="0"/>
          </a:p>
          <a:p>
            <a:pPr algn="ctr"/>
            <a:r>
              <a:rPr lang="ru-RU" sz="1200" dirty="0" smtClean="0"/>
              <a:t>(Метод. </a:t>
            </a:r>
            <a:r>
              <a:rPr lang="ru-RU" sz="1200" dirty="0"/>
              <a:t>рекомендации по созданию и развитию служб школьной медиации в образовательных организациях, ФГБУ «Федеральный институт медиации», М., 2015г. </a:t>
            </a:r>
            <a:r>
              <a:rPr lang="ru-RU" sz="1200" dirty="0" smtClean="0"/>
              <a:t>с.4-5)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372200" y="987842"/>
            <a:ext cx="2664296" cy="56323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Интеграция метода школьной медиации в образовательное пространство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b="1" dirty="0"/>
              <a:t>предполагает создание условий для принятия, освоения участниками образовательных отношений медиации как альтернативного способа разрешения конфликтов, создания безопасного пространства, позволяющего снижать риски острых опасных ситуаций, негативных последствий, создания гуманной культуры </a:t>
            </a:r>
            <a:r>
              <a:rPr lang="ru-RU" b="1" dirty="0" smtClean="0"/>
              <a:t>отношений </a:t>
            </a:r>
            <a:endParaRPr lang="ru-RU" b="1" dirty="0"/>
          </a:p>
        </p:txBody>
      </p:sp>
      <p:pic>
        <p:nvPicPr>
          <p:cNvPr id="7" name="Picture 3" descr="\\server\Учитель\Горковенко Т.В\Фото про службу примирения\DSC07678.JPG"/>
          <p:cNvPicPr>
            <a:picLocks noChangeAspect="1" noChangeArrowheads="1"/>
          </p:cNvPicPr>
          <p:nvPr/>
        </p:nvPicPr>
        <p:blipFill>
          <a:blip r:embed="rId5"/>
          <a:srcRect l="3448" t="9196" r="6897"/>
          <a:stretch>
            <a:fillRect/>
          </a:stretch>
        </p:blipFill>
        <p:spPr bwMode="auto">
          <a:xfrm>
            <a:off x="2994284" y="2908218"/>
            <a:ext cx="3155432" cy="17915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833662"/>
            <a:ext cx="3359155" cy="210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45" y="4712808"/>
            <a:ext cx="3359155" cy="2067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98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 descr="C:\Users\zalega\Desktop\Красноярск 2015\Рисунки\Top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300" y="0"/>
            <a:ext cx="9153300" cy="8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288" descr="F:\РАБОТА\ЗОЛОТОЕ СЕЧЕНИЕ\КРАСОБР\презентация\5-01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48493"/>
            <a:ext cx="9144000" cy="3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51519" y="217772"/>
            <a:ext cx="7942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Изменение поведения в конфликтной ситуации 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261359"/>
              </p:ext>
            </p:extLst>
          </p:nvPr>
        </p:nvGraphicFramePr>
        <p:xfrm>
          <a:off x="251519" y="1625086"/>
          <a:ext cx="871297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6551"/>
                <a:gridCol w="1272335"/>
                <a:gridCol w="1862192"/>
                <a:gridCol w="1980946"/>
                <a:gridCol w="1980946"/>
              </a:tblGrid>
              <a:tr h="633214">
                <a:tc>
                  <a:txBody>
                    <a:bodyPr/>
                    <a:lstStyle/>
                    <a:p>
                      <a:pPr indent="577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Год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77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Обращений </a:t>
                      </a:r>
                      <a:r>
                        <a:rPr lang="ru-RU" sz="2000" dirty="0" smtClean="0">
                          <a:effectLst/>
                        </a:rPr>
                        <a:t>в ШСМ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77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Рассмотрено случаев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77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Количество программ, закончившихся примирением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77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состоящих  на учете в ОДН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2665">
                <a:tc>
                  <a:txBody>
                    <a:bodyPr/>
                    <a:lstStyle/>
                    <a:p>
                      <a:pPr indent="577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2012-2013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77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13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77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7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77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7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77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2665">
                <a:tc>
                  <a:txBody>
                    <a:bodyPr/>
                    <a:lstStyle/>
                    <a:p>
                      <a:pPr indent="577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2013-2014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77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15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77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12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77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11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77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2665">
                <a:tc>
                  <a:txBody>
                    <a:bodyPr/>
                    <a:lstStyle/>
                    <a:p>
                      <a:pPr indent="577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2014-2015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77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19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77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16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77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13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77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2665">
                <a:tc>
                  <a:txBody>
                    <a:bodyPr/>
                    <a:lstStyle/>
                    <a:p>
                      <a:pPr indent="577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2015-2016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77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25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77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21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77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17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77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59532" y="1005665"/>
            <a:ext cx="817290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71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Динамика обращений  в гимназическую службу медиации </a:t>
            </a:r>
            <a:endParaRPr kumimoji="0" lang="ru-RU" altLang="ru-RU" sz="2400" b="1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9532" y="4652604"/>
            <a:ext cx="86049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/>
              <a:t>Снижение  </a:t>
            </a:r>
            <a:r>
              <a:rPr lang="ru-RU" sz="2400" b="1" smtClean="0"/>
              <a:t>числа </a:t>
            </a:r>
            <a:r>
              <a:rPr lang="ru-RU" sz="2400" b="1" smtClean="0"/>
              <a:t>случаев </a:t>
            </a:r>
            <a:r>
              <a:rPr lang="ru-RU" sz="2400" b="1" dirty="0"/>
              <a:t>повторного участия в конфликтах лиц, прошедших участие в  примирительных процедурах</a:t>
            </a:r>
            <a:r>
              <a:rPr lang="ru-RU" sz="2400" b="1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4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/>
              <a:t>Рост доверия к ШСМ среди педагогов и родителей.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5612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 descr="C:\Users\zalega\Desktop\Красноярск 2015\Рисунки\Top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50" y="5"/>
            <a:ext cx="9153300" cy="8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288" descr="F:\РАБОТА\ЗОЛОТОЕ СЕЧЕНИЕ\КРАСОБР\презентация\5-01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48493"/>
            <a:ext cx="9144000" cy="3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-4650" y="260648"/>
            <a:ext cx="91486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Профилактика конфликтных ситуаций и школьной </a:t>
            </a:r>
            <a:r>
              <a:rPr lang="ru-RU" sz="2400" b="1" dirty="0" err="1">
                <a:solidFill>
                  <a:schemeClr val="bg1"/>
                </a:solidFill>
              </a:rPr>
              <a:t>дезадаптации</a:t>
            </a:r>
            <a:endParaRPr lang="ru-RU" sz="24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14400" y="995401"/>
            <a:ext cx="417671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u="heavy" dirty="0">
                <a:uFill>
                  <a:solidFill>
                    <a:schemeClr val="tx2"/>
                  </a:solidFill>
                </a:uFill>
                <a:latin typeface="Calibri" panose="020F0502020204030204" pitchFamily="34" charset="0"/>
              </a:rPr>
              <a:t>Профилактические беседы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2000" dirty="0">
                <a:latin typeface="Calibri" panose="020F0502020204030204" pitchFamily="34" charset="0"/>
              </a:rPr>
              <a:t>Толерантность среди подростков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2000" dirty="0">
                <a:latin typeface="Calibri" panose="020F0502020204030204" pitchFamily="34" charset="0"/>
              </a:rPr>
              <a:t>Что такое конфликт и способы его разрешения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2000" dirty="0">
                <a:latin typeface="Calibri" panose="020F0502020204030204" pitchFamily="34" charset="0"/>
              </a:rPr>
              <a:t>«Свои» и «чужие</a:t>
            </a:r>
            <a:r>
              <a:rPr lang="ru-RU" altLang="ru-RU" sz="2000" dirty="0" smtClean="0">
                <a:latin typeface="Calibri" panose="020F0502020204030204" pitchFamily="34" charset="0"/>
              </a:rPr>
              <a:t>»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2000" dirty="0" smtClean="0">
                <a:latin typeface="Calibri" panose="020F0502020204030204" pitchFamily="34" charset="0"/>
              </a:rPr>
              <a:t>Кому можно доверять?</a:t>
            </a:r>
            <a:endParaRPr lang="ru-RU" altLang="ru-RU" dirty="0">
              <a:latin typeface="Calibri" panose="020F0502020204030204" pitchFamily="34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14400" y="2923531"/>
            <a:ext cx="42481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u="heavy" dirty="0">
                <a:uFill>
                  <a:solidFill>
                    <a:schemeClr val="tx2"/>
                  </a:solidFill>
                </a:uFill>
                <a:latin typeface="Calibri" panose="020F0502020204030204" pitchFamily="34" charset="0"/>
              </a:rPr>
              <a:t>Классные часы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2000" dirty="0">
                <a:latin typeface="Calibri" panose="020F0502020204030204" pitchFamily="34" charset="0"/>
              </a:rPr>
              <a:t>«Полезные привычки и полезные навыки» (5-6 класс)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2000" dirty="0">
                <a:latin typeface="Calibri" panose="020F0502020204030204" pitchFamily="34" charset="0"/>
              </a:rPr>
              <a:t>«Приручи свой гнев» (7-8 класс)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2000" dirty="0">
                <a:latin typeface="Calibri" panose="020F0502020204030204" pitchFamily="34" charset="0"/>
              </a:rPr>
              <a:t>«Ни свой, ни чужой» (9 класс)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2000" dirty="0">
                <a:latin typeface="Calibri" panose="020F0502020204030204" pitchFamily="34" charset="0"/>
              </a:rPr>
              <a:t>«Искусство жить в ладу с собой и миром» (10-11 класс)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4675808" y="957687"/>
            <a:ext cx="417671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u="heavy" dirty="0">
                <a:uFill>
                  <a:solidFill>
                    <a:schemeClr val="tx2"/>
                  </a:solidFill>
                </a:uFill>
                <a:latin typeface="Calibri" panose="020F0502020204030204" pitchFamily="34" charset="0"/>
              </a:rPr>
              <a:t>Тренинги 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2000" dirty="0">
                <a:latin typeface="Calibri" panose="020F0502020204030204" pitchFamily="34" charset="0"/>
              </a:rPr>
              <a:t>Учимся общаться</a:t>
            </a:r>
          </a:p>
          <a:p>
            <a:pPr eaLnBrk="1" hangingPunct="1"/>
            <a:r>
              <a:rPr lang="ru-RU" altLang="ru-RU" sz="2000" b="1" u="heavy" dirty="0" smtClean="0">
                <a:uFill>
                  <a:solidFill>
                    <a:schemeClr val="tx2"/>
                  </a:solidFill>
                </a:uFill>
                <a:latin typeface="Calibri" panose="020F0502020204030204" pitchFamily="34" charset="0"/>
              </a:rPr>
              <a:t>Тренинги </a:t>
            </a:r>
            <a:r>
              <a:rPr lang="ru-RU" altLang="ru-RU" sz="2000" b="1" u="heavy" dirty="0">
                <a:uFill>
                  <a:solidFill>
                    <a:schemeClr val="tx2"/>
                  </a:solidFill>
                </a:uFill>
                <a:latin typeface="Calibri" panose="020F0502020204030204" pitchFamily="34" charset="0"/>
              </a:rPr>
              <a:t>для волонтеров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2000" dirty="0">
                <a:latin typeface="Calibri" panose="020F0502020204030204" pitchFamily="34" charset="0"/>
              </a:rPr>
              <a:t>Хранитель круга сообществ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2000" dirty="0">
                <a:latin typeface="Calibri" panose="020F0502020204030204" pitchFamily="34" charset="0"/>
              </a:rPr>
              <a:t>Координатор семейных конференций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2000" dirty="0">
                <a:latin typeface="Calibri" panose="020F0502020204030204" pitchFamily="34" charset="0"/>
              </a:rPr>
              <a:t>Медиатор школьной службы </a:t>
            </a:r>
            <a:r>
              <a:rPr lang="ru-RU" altLang="ru-RU" sz="2000" dirty="0" smtClean="0">
                <a:latin typeface="Calibri" panose="020F0502020204030204" pitchFamily="34" charset="0"/>
              </a:rPr>
              <a:t>медиации</a:t>
            </a:r>
            <a:endParaRPr lang="ru-RU" altLang="ru-RU" dirty="0">
              <a:latin typeface="Calibri" panose="020F0502020204030204" pitchFamily="34" charset="0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14400" y="5165482"/>
            <a:ext cx="403225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u="heavy" dirty="0">
                <a:uFill>
                  <a:solidFill>
                    <a:schemeClr val="tx2"/>
                  </a:solidFill>
                </a:uFill>
                <a:latin typeface="Calibri" panose="020F0502020204030204" pitchFamily="34" charset="0"/>
              </a:rPr>
              <a:t>Акции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2000" dirty="0">
                <a:latin typeface="Calibri" panose="020F0502020204030204" pitchFamily="34" charset="0"/>
              </a:rPr>
              <a:t>«Взрасти древо семейных традиций»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2000" dirty="0">
                <a:latin typeface="Calibri" panose="020F0502020204030204" pitchFamily="34" charset="0"/>
              </a:rPr>
              <a:t>«Радость людям»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2000" dirty="0">
                <a:latin typeface="Calibri" panose="020F0502020204030204" pitchFamily="34" charset="0"/>
              </a:rPr>
              <a:t>«День милосердия»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endParaRPr lang="ru-RU" altLang="ru-RU" dirty="0">
              <a:latin typeface="Calibri" panose="020F0502020204030204" pitchFamily="34" charset="0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4610872" y="3544285"/>
            <a:ext cx="453650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 b="1" u="heavy" dirty="0">
                <a:uFill>
                  <a:solidFill>
                    <a:schemeClr val="tx2"/>
                  </a:solidFill>
                </a:uFill>
                <a:latin typeface="Calibri" panose="020F0502020204030204" pitchFamily="34" charset="0"/>
              </a:rPr>
              <a:t>Родительские собрания: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v"/>
            </a:pPr>
            <a:r>
              <a:rPr lang="ru-RU" altLang="ru-RU" sz="2000" dirty="0" smtClean="0">
                <a:latin typeface="Calibri" panose="020F0502020204030204" pitchFamily="34" charset="0"/>
              </a:rPr>
              <a:t>Надо </a:t>
            </a:r>
            <a:r>
              <a:rPr lang="ru-RU" altLang="ru-RU" sz="2000" dirty="0">
                <a:latin typeface="Calibri" panose="020F0502020204030204" pitchFamily="34" charset="0"/>
              </a:rPr>
              <a:t>ли наказывать детей в семье и школе?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v"/>
            </a:pPr>
            <a:r>
              <a:rPr lang="ru-RU" altLang="ru-RU" sz="2000" dirty="0">
                <a:latin typeface="Calibri" panose="020F0502020204030204" pitchFamily="34" charset="0"/>
              </a:rPr>
              <a:t>О детском одиночестве 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v"/>
            </a:pPr>
            <a:r>
              <a:rPr lang="ru-RU" altLang="ru-RU" sz="2000" dirty="0">
                <a:latin typeface="Calibri" panose="020F0502020204030204" pitchFamily="34" charset="0"/>
              </a:rPr>
              <a:t>Агрессия: причины и следствия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v"/>
            </a:pPr>
            <a:r>
              <a:rPr lang="ru-RU" altLang="ru-RU" sz="2000" dirty="0">
                <a:latin typeface="Calibri" panose="020F0502020204030204" pitchFamily="34" charset="0"/>
              </a:rPr>
              <a:t>Нелегкий разговор о требовательности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v"/>
            </a:pPr>
            <a:r>
              <a:rPr lang="ru-RU" altLang="ru-RU" sz="2000" dirty="0">
                <a:latin typeface="Calibri" panose="020F0502020204030204" pitchFamily="34" charset="0"/>
              </a:rPr>
              <a:t>Как взаимодействовать с ребенком в конфликтной ситуации?</a:t>
            </a:r>
          </a:p>
          <a:p>
            <a:pPr eaLnBrk="1" hangingPunct="1"/>
            <a:endParaRPr lang="ru-RU" altLang="ru-RU" dirty="0">
              <a:latin typeface="Calibri" panose="020F0502020204030204" pitchFamily="34" charset="0"/>
            </a:endParaRPr>
          </a:p>
          <a:p>
            <a:pPr eaLnBrk="1" hangingPunct="1"/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11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1071563" y="428625"/>
            <a:ext cx="7429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2294" name="TextBox 7"/>
          <p:cNvSpPr txBox="1">
            <a:spLocks noChangeArrowheads="1"/>
          </p:cNvSpPr>
          <p:nvPr/>
        </p:nvSpPr>
        <p:spPr bwMode="auto">
          <a:xfrm>
            <a:off x="2143124" y="945484"/>
            <a:ext cx="49525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latin typeface="Calibri" panose="020F0502020204030204" pitchFamily="34" charset="0"/>
              </a:rPr>
              <a:t>Медиативные </a:t>
            </a:r>
            <a:r>
              <a:rPr lang="ru-RU" altLang="ru-RU" sz="2800" b="1" dirty="0">
                <a:latin typeface="Calibri" panose="020F0502020204030204" pitchFamily="34" charset="0"/>
              </a:rPr>
              <a:t>технологии </a:t>
            </a:r>
          </a:p>
        </p:txBody>
      </p:sp>
      <p:sp>
        <p:nvSpPr>
          <p:cNvPr id="12295" name="TextBox 8"/>
          <p:cNvSpPr txBox="1">
            <a:spLocks noChangeArrowheads="1"/>
          </p:cNvSpPr>
          <p:nvPr/>
        </p:nvSpPr>
        <p:spPr bwMode="auto">
          <a:xfrm>
            <a:off x="2250281" y="2144713"/>
            <a:ext cx="46434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latin typeface="Calibri" panose="020F0502020204030204" pitchFamily="34" charset="0"/>
              </a:rPr>
              <a:t>Формирование  конфликтной компетентности </a:t>
            </a:r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4216449" y="1557521"/>
            <a:ext cx="530225" cy="395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50029" y="3005567"/>
            <a:ext cx="2214563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Школьные службы </a:t>
            </a:r>
            <a:r>
              <a:rPr lang="ru-RU" sz="2400" b="1" dirty="0" smtClean="0"/>
              <a:t>медиации 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60060" y="4729325"/>
            <a:ext cx="2214563" cy="8302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Волонтерское движение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50845" y="3049389"/>
            <a:ext cx="2143125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Социальные акции </a:t>
            </a:r>
            <a:endParaRPr lang="ru-RU" sz="2400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214686" y="4823449"/>
            <a:ext cx="2714625" cy="8302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Профилактическая работа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07131" y="4794857"/>
            <a:ext cx="2357438" cy="8302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Правовое воспитание 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rot="10800000" flipV="1">
            <a:off x="2464592" y="3374934"/>
            <a:ext cx="714375" cy="142875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163062" y="3577066"/>
            <a:ext cx="1623123" cy="1116725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4114005" y="4138612"/>
            <a:ext cx="785813" cy="9525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5879895" y="3409862"/>
            <a:ext cx="781646" cy="23969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429252" y="3558293"/>
            <a:ext cx="1951060" cy="113549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Shape 123" descr="C:\Users\zalega\Desktop\Красноярск 2015\Рисунки\Top.pn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50" y="5"/>
            <a:ext cx="9153300" cy="8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Shape 288" descr="F:\РАБОТА\ЗОЛОТОЕ СЕЧЕНИЕ\КРАСОБР\презентация\5-01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14258"/>
            <a:ext cx="9144000" cy="543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216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 descr="C:\Users\zalega\Desktop\Красноярск 2015\Рисунки\Top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50" y="5"/>
            <a:ext cx="9153300" cy="8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288" descr="F:\РАБОТА\ЗОЛОТОЕ СЕЧЕНИЕ\КРАСОБР\презентация\5-01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48493"/>
            <a:ext cx="9144000" cy="3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95536" y="56595"/>
            <a:ext cx="828092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Школьное </a:t>
            </a:r>
            <a:r>
              <a:rPr lang="ru-RU" sz="2400" b="1" dirty="0" err="1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соуправление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 волонтерское движение обучающихся</a:t>
            </a:r>
            <a:endParaRPr lang="ru-RU" sz="24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498" y="939150"/>
            <a:ext cx="58294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Волонтерское движение: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b="1" dirty="0" smtClean="0"/>
              <a:t>организация и проведение  профилактических мероприятий;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b="1" dirty="0" smtClean="0"/>
              <a:t>социально-активна группа обучающихся;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b="1" dirty="0" smtClean="0"/>
              <a:t>формирование гражданских, нравственных качеств личности.</a:t>
            </a:r>
            <a:endParaRPr lang="ru-RU" sz="22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055790"/>
              </p:ext>
            </p:extLst>
          </p:nvPr>
        </p:nvGraphicFramePr>
        <p:xfrm>
          <a:off x="233518" y="3942601"/>
          <a:ext cx="8676964" cy="2453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9241"/>
                <a:gridCol w="2169241"/>
                <a:gridCol w="2169241"/>
                <a:gridCol w="216924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Учебный год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Количество проведенных социальных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акций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Число обучающих, привлекаемых в качестве волонтеров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2013-2014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198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(основная школа)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40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(старшая школа)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2014-2015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203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2015-2016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276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31640" y="3127998"/>
            <a:ext cx="681289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Число учащихся,  включенных в волонтёрское движение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1" name="Picture 3" descr="https://www.itari.ru/_data/containers/00000578/volonter-nn-2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162" y="121842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58162" y="891834"/>
            <a:ext cx="1944216" cy="312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Корпус 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91864" y="2969328"/>
            <a:ext cx="1944216" cy="312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миротворцев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11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 descr="C:\Users\zalega\Desktop\Красноярск 2015\Рисунки\Top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50" y="5"/>
            <a:ext cx="9153300" cy="89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39552" y="33106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Распространение опыта по интеграции метода школьной медиации в образовательное пространство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532" y="926787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Деятельность сетевой площадки «Технологии медиации. Создание школьных служб медиации»</a:t>
            </a:r>
            <a:endParaRPr lang="ru-RU" sz="2000" b="1" i="1" dirty="0"/>
          </a:p>
        </p:txBody>
      </p:sp>
      <p:sp>
        <p:nvSpPr>
          <p:cNvPr id="4" name="Овал 3"/>
          <p:cNvSpPr/>
          <p:nvPr/>
        </p:nvSpPr>
        <p:spPr>
          <a:xfrm>
            <a:off x="72009" y="2204864"/>
            <a:ext cx="2267743" cy="20304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18 школ</a:t>
            </a:r>
          </a:p>
          <a:p>
            <a:pPr algn="ctr"/>
            <a:r>
              <a:rPr lang="ru-RU" sz="2000" b="1" dirty="0" smtClean="0"/>
              <a:t>Ленинского района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99792" y="1671633"/>
            <a:ext cx="6264696" cy="34135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u="sng" dirty="0"/>
              <a:t>Цели: </a:t>
            </a:r>
          </a:p>
          <a:p>
            <a:pPr algn="just"/>
            <a:r>
              <a:rPr lang="ru-RU" dirty="0" smtClean="0"/>
              <a:t>Распространение  в районе опыта метода школьной медиации</a:t>
            </a:r>
          </a:p>
          <a:p>
            <a:pPr algn="just"/>
            <a:r>
              <a:rPr lang="ru-RU" dirty="0" smtClean="0"/>
              <a:t>Создание </a:t>
            </a:r>
            <a:r>
              <a:rPr lang="ru-RU" dirty="0"/>
              <a:t>в районе  детско-взрослого сообщества </a:t>
            </a:r>
            <a:r>
              <a:rPr lang="ru-RU" dirty="0" smtClean="0"/>
              <a:t>медиаторов</a:t>
            </a:r>
            <a:endParaRPr lang="ru-RU" dirty="0"/>
          </a:p>
          <a:p>
            <a:pPr algn="just"/>
            <a:r>
              <a:rPr lang="ru-RU" b="1" u="sng" dirty="0" smtClean="0"/>
              <a:t>Мероприятия</a:t>
            </a:r>
            <a:r>
              <a:rPr lang="ru-RU" b="1" u="sng" dirty="0"/>
              <a:t>:</a:t>
            </a:r>
          </a:p>
          <a:p>
            <a:pPr algn="just"/>
            <a:r>
              <a:rPr lang="ru-RU" dirty="0"/>
              <a:t>Рефлексивные семинары</a:t>
            </a:r>
          </a:p>
          <a:p>
            <a:pPr algn="just"/>
            <a:r>
              <a:rPr lang="ru-RU" dirty="0"/>
              <a:t>Тренинги детско-взрослых команд и педагогов </a:t>
            </a:r>
          </a:p>
          <a:p>
            <a:pPr algn="just"/>
            <a:r>
              <a:rPr lang="ru-RU" dirty="0" err="1"/>
              <a:t>Супервизия</a:t>
            </a:r>
            <a:r>
              <a:rPr lang="ru-RU" dirty="0"/>
              <a:t>  </a:t>
            </a:r>
          </a:p>
          <a:p>
            <a:pPr algn="just"/>
            <a:r>
              <a:rPr lang="ru-RU" b="1" u="sng" dirty="0" smtClean="0"/>
              <a:t>Итоги</a:t>
            </a:r>
            <a:r>
              <a:rPr lang="ru-RU" b="1" u="sng" dirty="0"/>
              <a:t>:</a:t>
            </a:r>
          </a:p>
          <a:p>
            <a:pPr algn="just"/>
            <a:r>
              <a:rPr lang="ru-RU" dirty="0" smtClean="0"/>
              <a:t>Создание ШСМ </a:t>
            </a:r>
            <a:r>
              <a:rPr lang="ru-RU" dirty="0"/>
              <a:t>в школах района</a:t>
            </a:r>
          </a:p>
          <a:p>
            <a:pPr algn="just"/>
            <a:r>
              <a:rPr lang="ru-RU" dirty="0"/>
              <a:t>Повышение квалификации </a:t>
            </a:r>
            <a:r>
              <a:rPr lang="ru-RU" dirty="0" smtClean="0"/>
              <a:t>педагогов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5229200"/>
            <a:ext cx="8784976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u="sng" dirty="0" smtClean="0"/>
              <a:t>Партнёры:</a:t>
            </a:r>
            <a:r>
              <a:rPr lang="ru-RU" dirty="0" smtClean="0"/>
              <a:t> </a:t>
            </a:r>
            <a:r>
              <a:rPr lang="ru-RU" dirty="0"/>
              <a:t>Красноярский краевой институт повышения квалификации и профессиональной переподготовки работников образования, Юридический </a:t>
            </a:r>
            <a:r>
              <a:rPr lang="ru-RU" dirty="0" smtClean="0"/>
              <a:t>институт СФУ, НКО «Центр </a:t>
            </a:r>
            <a:r>
              <a:rPr lang="ru-RU" dirty="0"/>
              <a:t>дополнительного профессионального образования и современных социальных технологий», Красноярская региональная молодежная общественная организация Центр «Сотрудничество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665820" y="4185084"/>
            <a:ext cx="108012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339752" y="2924944"/>
            <a:ext cx="36004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11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 descr="C:\Users\zalega\Desktop\Красноярск 2015\Рисунки\Top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50" y="4"/>
            <a:ext cx="9153300" cy="1124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288" descr="F:\РАБОТА\ЗОЛОТОЕ СЕЧЕНИЕ\КРАСОБР\презентация\5-01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48493"/>
            <a:ext cx="9144000" cy="3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611560" y="4846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Площадка </a:t>
            </a:r>
            <a:r>
              <a:rPr lang="ru-RU" sz="2400" b="1" dirty="0">
                <a:solidFill>
                  <a:schemeClr val="bg1"/>
                </a:solidFill>
              </a:rPr>
              <a:t>стажерских </a:t>
            </a:r>
            <a:r>
              <a:rPr lang="ru-RU" sz="2400" b="1" dirty="0" smtClean="0">
                <a:solidFill>
                  <a:schemeClr val="bg1"/>
                </a:solidFill>
              </a:rPr>
              <a:t>практик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«Интеграция медиации в образовательный процесс</a:t>
            </a:r>
            <a:r>
              <a:rPr lang="ru-RU" sz="2400" b="1" dirty="0" smtClean="0">
                <a:solidFill>
                  <a:schemeClr val="bg1"/>
                </a:solidFill>
              </a:rPr>
              <a:t>»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(региональный уровень)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13474" t="19485" r="12919" b="1766"/>
          <a:stretch/>
        </p:blipFill>
        <p:spPr>
          <a:xfrm>
            <a:off x="107504" y="1844824"/>
            <a:ext cx="4896544" cy="3470454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5076056" y="1556792"/>
            <a:ext cx="3816424" cy="129614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Получение стажерами опыта практической деятельности по организации ШСМ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99430" y="3188546"/>
            <a:ext cx="3816424" cy="129614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Распространение организационно-методического опыта по созданию и деятельности ШСМ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99430" y="4889137"/>
            <a:ext cx="3816424" cy="129614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solidFill>
                  <a:schemeClr val="tx1"/>
                </a:solidFill>
              </a:rPr>
              <a:t>Основа для создания сетевого профессионального сообщества школьных медиаторов 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11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 descr="C:\Users\zalega\Desktop\Красноярск 2015\Рисунки\Top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50" y="5"/>
            <a:ext cx="9153300" cy="8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288" descr="F:\РАБОТА\ЗОЛОТОЕ СЕЧЕНИЕ\КРАСОБР\презентация\5-01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48493"/>
            <a:ext cx="9144000" cy="3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79512" y="332656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Медиация  в школе – реальность современного образования 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744" t="9642" r="744" b="35683"/>
          <a:stretch/>
        </p:blipFill>
        <p:spPr>
          <a:xfrm>
            <a:off x="121586" y="1272499"/>
            <a:ext cx="5076056" cy="39719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64088" y="1063216"/>
            <a:ext cx="36724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/>
              <a:t>Федеральный закон от 24 июля 1998 г. № 124-ФЗ «Об основных гарантиях прав ребенка в Российской Федерации»;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/>
              <a:t>Федеральный закон от 29 декабря 2012 г. № 273-ФЗ «Об образовании в Российской Федерации»;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/>
              <a:t>Рекомендации по организации служб школьной медиации в образовательных организациях (утв. Министерством образования и науки РФ от 18 ноября 2013 г. № ВК-54/07вн</a:t>
            </a:r>
            <a:r>
              <a:rPr lang="ru-RU" b="1" dirty="0" smtClean="0"/>
              <a:t>)</a:t>
            </a:r>
            <a:endParaRPr lang="ru-RU" b="1" dirty="0"/>
          </a:p>
          <a:p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3812" y="5335243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http://www.mediationinedu.ru/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211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601</Words>
  <Application>Microsoft Office PowerPoint</Application>
  <PresentationFormat>Экран (4:3)</PresentationFormat>
  <Paragraphs>132</Paragraphs>
  <Slides>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T. V. Grishina</dc:creator>
  <cp:lastModifiedBy>Директор</cp:lastModifiedBy>
  <cp:revision>25</cp:revision>
  <dcterms:created xsi:type="dcterms:W3CDTF">2016-08-29T11:37:24Z</dcterms:created>
  <dcterms:modified xsi:type="dcterms:W3CDTF">2016-10-31T12:27:37Z</dcterms:modified>
</cp:coreProperties>
</file>